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ероника Лушникова" initials="" lastIdx="6" clrIdx="0"/>
  <p:cmAuthor id="1" name="Elena Anisimova" initials="" lastIdx="4" clrIdx="1"/>
  <p:cmAuthor id="2" name="ea@dabb.ru" initials="e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AA0B8C27-202C-41C0-A809-E557C33F3BE0}">
  <a:tblStyle styleId="{AA0B8C27-202C-41C0-A809-E557C33F3BE0}" styleName="Table_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195" autoAdjust="0"/>
  </p:normalViewPr>
  <p:slideViewPr>
    <p:cSldViewPr snapToGrid="0">
      <p:cViewPr>
        <p:scale>
          <a:sx n="127" d="100"/>
          <a:sy n="127" d="100"/>
        </p:scale>
        <p:origin x="-528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228600" algn="l" rtl="0">
              <a:spcBef>
                <a:spcPts val="0"/>
              </a:spcBef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457200" algn="l" rtl="0">
              <a:spcBef>
                <a:spcPts val="0"/>
              </a:spcBef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685800" algn="l" rtl="0">
              <a:spcBef>
                <a:spcPts val="0"/>
              </a:spcBef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914400" algn="l" rtl="0">
              <a:spcBef>
                <a:spcPts val="0"/>
              </a:spcBef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1143000" algn="l" rtl="0">
              <a:spcBef>
                <a:spcPts val="0"/>
              </a:spcBef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1371600" algn="l" rtl="0">
              <a:spcBef>
                <a:spcPts val="0"/>
              </a:spcBef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1600200" algn="l" rtl="0">
              <a:spcBef>
                <a:spcPts val="0"/>
              </a:spcBef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1828800" algn="l" rtl="0">
              <a:spcBef>
                <a:spcPts val="0"/>
              </a:spcBef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1507331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ru-RU" dirty="0" smtClean="0"/>
              <a:t>Перед</a:t>
            </a:r>
            <a:r>
              <a:rPr lang="ru-RU" baseline="0" dirty="0" smtClean="0"/>
              <a:t> каждым стоит</a:t>
            </a:r>
            <a:r>
              <a:rPr lang="en-US" dirty="0" smtClean="0"/>
              <a:t> </a:t>
            </a:r>
            <a:r>
              <a:rPr lang="en-US" dirty="0" err="1"/>
              <a:t>много</a:t>
            </a:r>
            <a:r>
              <a:rPr lang="en-US" dirty="0"/>
              <a:t> </a:t>
            </a:r>
            <a:r>
              <a:rPr lang="en-US" dirty="0" err="1"/>
              <a:t>целей</a:t>
            </a:r>
            <a:r>
              <a:rPr lang="en-US" dirty="0"/>
              <a:t>: </a:t>
            </a:r>
            <a:r>
              <a:rPr lang="en-US" dirty="0" err="1"/>
              <a:t>кто-то</a:t>
            </a:r>
            <a:r>
              <a:rPr lang="en-US" dirty="0"/>
              <a:t> </a:t>
            </a:r>
            <a:r>
              <a:rPr lang="en-US" dirty="0" err="1"/>
              <a:t>хочет</a:t>
            </a:r>
            <a:r>
              <a:rPr lang="en-US" dirty="0"/>
              <a:t> </a:t>
            </a:r>
            <a:r>
              <a:rPr lang="ru-RU" dirty="0" smtClean="0"/>
              <a:t>что-бы ребенок </a:t>
            </a:r>
            <a:r>
              <a:rPr lang="en-US" dirty="0" err="1" smtClean="0"/>
              <a:t>поступи</a:t>
            </a:r>
            <a:r>
              <a:rPr lang="ru-RU" dirty="0" smtClean="0"/>
              <a:t>л</a:t>
            </a:r>
            <a:r>
              <a:rPr lang="en-US" dirty="0" smtClean="0"/>
              <a:t> </a:t>
            </a:r>
            <a:r>
              <a:rPr lang="en-US" dirty="0"/>
              <a:t>в </a:t>
            </a:r>
            <a:r>
              <a:rPr lang="en-US" dirty="0" err="1"/>
              <a:t>престижный</a:t>
            </a:r>
            <a:r>
              <a:rPr lang="en-US" dirty="0"/>
              <a:t> </a:t>
            </a:r>
            <a:r>
              <a:rPr lang="en-US" dirty="0" err="1"/>
              <a:t>вуз</a:t>
            </a:r>
            <a:r>
              <a:rPr lang="en-US" dirty="0"/>
              <a:t>, </a:t>
            </a:r>
            <a:r>
              <a:rPr lang="en-US" dirty="0" err="1"/>
              <a:t>кто-то</a:t>
            </a:r>
            <a:r>
              <a:rPr lang="en-US" dirty="0"/>
              <a:t> </a:t>
            </a:r>
            <a:r>
              <a:rPr lang="en-US" dirty="0" err="1"/>
              <a:t>мечтает</a:t>
            </a:r>
            <a:r>
              <a:rPr lang="en-US" dirty="0"/>
              <a:t> </a:t>
            </a:r>
            <a:r>
              <a:rPr lang="ru-RU" dirty="0" smtClean="0"/>
              <a:t>о путешествии</a:t>
            </a:r>
            <a:r>
              <a:rPr lang="en-US" dirty="0" smtClean="0"/>
              <a:t>, </a:t>
            </a:r>
            <a:r>
              <a:rPr lang="en-US" dirty="0" err="1"/>
              <a:t>кто-то</a:t>
            </a:r>
            <a:r>
              <a:rPr lang="en-US" dirty="0"/>
              <a:t> </a:t>
            </a:r>
            <a:r>
              <a:rPr lang="en-US" dirty="0" err="1"/>
              <a:t>хочет</a:t>
            </a:r>
            <a:r>
              <a:rPr lang="en-US" dirty="0"/>
              <a:t> </a:t>
            </a:r>
            <a:r>
              <a:rPr lang="en-US" dirty="0" err="1"/>
              <a:t>обзавестись</a:t>
            </a:r>
            <a:r>
              <a:rPr lang="en-US" dirty="0"/>
              <a:t> </a:t>
            </a:r>
            <a:r>
              <a:rPr lang="en-US" dirty="0" err="1"/>
              <a:t>собственной</a:t>
            </a:r>
            <a:r>
              <a:rPr lang="en-US" dirty="0"/>
              <a:t> </a:t>
            </a:r>
            <a:r>
              <a:rPr lang="en-US" dirty="0" err="1"/>
              <a:t>квартирой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машиной</a:t>
            </a:r>
            <a:r>
              <a:rPr lang="en-US" dirty="0"/>
              <a:t>. </a:t>
            </a:r>
            <a:r>
              <a:rPr lang="ru-RU" dirty="0" smtClean="0"/>
              <a:t> </a:t>
            </a:r>
            <a:r>
              <a:rPr lang="en-US" dirty="0" err="1" smtClean="0"/>
              <a:t>Всё</a:t>
            </a:r>
            <a:r>
              <a:rPr lang="en-US" dirty="0" smtClean="0"/>
              <a:t> </a:t>
            </a:r>
            <a:r>
              <a:rPr lang="en-US" dirty="0" err="1"/>
              <a:t>это</a:t>
            </a:r>
            <a:r>
              <a:rPr lang="en-US" dirty="0"/>
              <a:t> </a:t>
            </a:r>
            <a:r>
              <a:rPr lang="en-US" dirty="0" err="1"/>
              <a:t>достойные</a:t>
            </a:r>
            <a:r>
              <a:rPr lang="en-US" dirty="0"/>
              <a:t> </a:t>
            </a:r>
            <a:r>
              <a:rPr lang="en-US" dirty="0" err="1"/>
              <a:t>задачи</a:t>
            </a:r>
            <a:r>
              <a:rPr lang="en-US" dirty="0"/>
              <a:t>, </a:t>
            </a:r>
            <a:r>
              <a:rPr lang="en-US" dirty="0" err="1"/>
              <a:t>осталось</a:t>
            </a:r>
            <a:r>
              <a:rPr lang="en-US" dirty="0"/>
              <a:t> </a:t>
            </a:r>
            <a:r>
              <a:rPr lang="en-US" dirty="0" err="1"/>
              <a:t>понять</a:t>
            </a:r>
            <a:r>
              <a:rPr lang="en-US" dirty="0"/>
              <a:t>,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достичь</a:t>
            </a:r>
            <a:r>
              <a:rPr lang="en-US" dirty="0"/>
              <a:t> </a:t>
            </a:r>
            <a:r>
              <a:rPr lang="en-US" dirty="0" err="1"/>
              <a:t>желаемого</a:t>
            </a:r>
            <a:r>
              <a:rPr lang="en-US" dirty="0"/>
              <a:t>?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этом</a:t>
            </a:r>
            <a:r>
              <a:rPr lang="en-US" dirty="0"/>
              <a:t> </a:t>
            </a:r>
            <a:r>
              <a:rPr lang="en-US" dirty="0" err="1"/>
              <a:t>пути</a:t>
            </a:r>
            <a:r>
              <a:rPr lang="en-US" dirty="0"/>
              <a:t> </a:t>
            </a:r>
            <a:r>
              <a:rPr lang="en-US" dirty="0" err="1"/>
              <a:t>может</a:t>
            </a:r>
            <a:r>
              <a:rPr lang="en-US" dirty="0"/>
              <a:t> </a:t>
            </a:r>
            <a:r>
              <a:rPr lang="en-US" dirty="0" err="1"/>
              <a:t>помочь</a:t>
            </a:r>
            <a:r>
              <a:rPr lang="en-US" dirty="0"/>
              <a:t>, а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помешать</a:t>
            </a:r>
            <a:r>
              <a:rPr lang="en-US" dirty="0"/>
              <a:t>?  </a:t>
            </a:r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Быть</a:t>
            </a:r>
            <a:r>
              <a:rPr lang="en-US" dirty="0"/>
              <a:t> с </a:t>
            </a:r>
            <a:r>
              <a:rPr lang="en-US" dirty="0" err="1"/>
              <a:t>деньгами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ты</a:t>
            </a:r>
            <a:r>
              <a:rPr lang="en-US" dirty="0"/>
              <a:t> -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означает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к </a:t>
            </a:r>
            <a:r>
              <a:rPr lang="en-US" dirty="0" err="1"/>
              <a:t>ним</a:t>
            </a:r>
            <a:r>
              <a:rPr lang="en-US" dirty="0"/>
              <a:t> </a:t>
            </a:r>
            <a:r>
              <a:rPr lang="en-US" dirty="0" err="1"/>
              <a:t>можно</a:t>
            </a:r>
            <a:r>
              <a:rPr lang="en-US" dirty="0"/>
              <a:t> </a:t>
            </a:r>
            <a:r>
              <a:rPr lang="en-US" dirty="0" err="1"/>
              <a:t>относиться</a:t>
            </a:r>
            <a:r>
              <a:rPr lang="en-US" dirty="0"/>
              <a:t> </a:t>
            </a:r>
            <a:r>
              <a:rPr lang="en-US" dirty="0" err="1"/>
              <a:t>легкомысленно</a:t>
            </a:r>
            <a:r>
              <a:rPr lang="en-US" dirty="0"/>
              <a:t>. </a:t>
            </a:r>
            <a:endParaRPr dirty="0"/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Давайте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рассмотрим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основные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финансовые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инструменты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подробнее</a:t>
            </a:r>
            <a:r>
              <a:rPr lang="en-US" dirty="0">
                <a:solidFill>
                  <a:schemeClr val="dk1"/>
                </a:solidFill>
              </a:rPr>
              <a:t> и </a:t>
            </a:r>
            <a:r>
              <a:rPr lang="en-US" dirty="0" err="1">
                <a:solidFill>
                  <a:schemeClr val="dk1"/>
                </a:solidFill>
              </a:rPr>
              <a:t>поймём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чем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они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могут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быть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полезны</a:t>
            </a:r>
            <a:r>
              <a:rPr lang="en-US" dirty="0">
                <a:solidFill>
                  <a:schemeClr val="dk1"/>
                </a:solidFill>
              </a:rPr>
              <a:t>.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Итак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для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чего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нужны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банки</a:t>
            </a:r>
            <a:r>
              <a:rPr lang="en-US" dirty="0">
                <a:solidFill>
                  <a:schemeClr val="dk1"/>
                </a:solidFill>
              </a:rPr>
              <a:t>? (</a:t>
            </a:r>
            <a:r>
              <a:rPr lang="en-US" dirty="0" err="1">
                <a:solidFill>
                  <a:schemeClr val="dk1"/>
                </a:solidFill>
              </a:rPr>
              <a:t>Перечисляем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тезисы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слайда</a:t>
            </a:r>
            <a:r>
              <a:rPr lang="en-US" dirty="0">
                <a:solidFill>
                  <a:schemeClr val="dk1"/>
                </a:solidFill>
              </a:rPr>
              <a:t>.)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u="sng" dirty="0" err="1">
                <a:solidFill>
                  <a:schemeClr val="dk1"/>
                </a:solidFill>
              </a:rPr>
              <a:t>Интерактивный</a:t>
            </a:r>
            <a:r>
              <a:rPr lang="en-US" u="sng" dirty="0">
                <a:solidFill>
                  <a:schemeClr val="dk1"/>
                </a:solidFill>
              </a:rPr>
              <a:t> </a:t>
            </a:r>
            <a:r>
              <a:rPr lang="en-US" u="sng" dirty="0" err="1">
                <a:solidFill>
                  <a:schemeClr val="dk1"/>
                </a:solidFill>
              </a:rPr>
              <a:t>вопрос</a:t>
            </a:r>
            <a:r>
              <a:rPr lang="en-US" u="sng" dirty="0">
                <a:solidFill>
                  <a:schemeClr val="dk1"/>
                </a:solidFill>
              </a:rPr>
              <a:t>:</a:t>
            </a:r>
            <a:r>
              <a:rPr lang="en-US" dirty="0">
                <a:solidFill>
                  <a:schemeClr val="dk1"/>
                </a:solidFill>
              </a:rPr>
              <a:t>  </a:t>
            </a:r>
            <a:r>
              <a:rPr lang="en-US" dirty="0" err="1">
                <a:solidFill>
                  <a:schemeClr val="dk1"/>
                </a:solidFill>
              </a:rPr>
              <a:t>От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какого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слова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происходит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слово</a:t>
            </a:r>
            <a:r>
              <a:rPr lang="en-US" dirty="0">
                <a:solidFill>
                  <a:schemeClr val="dk1"/>
                </a:solidFill>
              </a:rPr>
              <a:t> «</a:t>
            </a:r>
            <a:r>
              <a:rPr lang="en-US" dirty="0" err="1">
                <a:solidFill>
                  <a:schemeClr val="dk1"/>
                </a:solidFill>
              </a:rPr>
              <a:t>банк</a:t>
            </a:r>
            <a:r>
              <a:rPr lang="en-US" dirty="0">
                <a:solidFill>
                  <a:schemeClr val="dk1"/>
                </a:solidFill>
              </a:rPr>
              <a:t>»?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От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итальянского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слова</a:t>
            </a:r>
            <a:r>
              <a:rPr lang="en-US" dirty="0">
                <a:solidFill>
                  <a:schemeClr val="dk1"/>
                </a:solidFill>
              </a:rPr>
              <a:t> «</a:t>
            </a:r>
            <a:r>
              <a:rPr lang="en-US" dirty="0" err="1">
                <a:solidFill>
                  <a:schemeClr val="dk1"/>
                </a:solidFill>
              </a:rPr>
              <a:t>banco</a:t>
            </a:r>
            <a:r>
              <a:rPr lang="en-US" dirty="0">
                <a:solidFill>
                  <a:schemeClr val="dk1"/>
                </a:solidFill>
              </a:rPr>
              <a:t>», </a:t>
            </a:r>
            <a:r>
              <a:rPr lang="en-US" dirty="0" err="1">
                <a:solidFill>
                  <a:schemeClr val="dk1"/>
                </a:solidFill>
              </a:rPr>
              <a:t>которое</a:t>
            </a:r>
            <a:r>
              <a:rPr lang="en-US" dirty="0">
                <a:solidFill>
                  <a:schemeClr val="dk1"/>
                </a:solidFill>
              </a:rPr>
              <a:t>  </a:t>
            </a:r>
            <a:r>
              <a:rPr lang="en-US" dirty="0" err="1">
                <a:solidFill>
                  <a:schemeClr val="dk1"/>
                </a:solidFill>
              </a:rPr>
              <a:t>переводится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как</a:t>
            </a:r>
            <a:r>
              <a:rPr lang="en-US" dirty="0">
                <a:solidFill>
                  <a:schemeClr val="dk1"/>
                </a:solidFill>
              </a:rPr>
              <a:t> «</a:t>
            </a:r>
            <a:r>
              <a:rPr lang="en-US" dirty="0" err="1">
                <a:solidFill>
                  <a:schemeClr val="dk1"/>
                </a:solidFill>
              </a:rPr>
              <a:t>стол</a:t>
            </a:r>
            <a:r>
              <a:rPr lang="en-US" dirty="0">
                <a:solidFill>
                  <a:schemeClr val="dk1"/>
                </a:solidFill>
              </a:rPr>
              <a:t>» </a:t>
            </a:r>
            <a:r>
              <a:rPr lang="en-US" dirty="0" err="1">
                <a:solidFill>
                  <a:schemeClr val="dk1"/>
                </a:solidFill>
              </a:rPr>
              <a:t>или</a:t>
            </a:r>
            <a:r>
              <a:rPr lang="en-US" dirty="0">
                <a:solidFill>
                  <a:schemeClr val="dk1"/>
                </a:solidFill>
              </a:rPr>
              <a:t> «</a:t>
            </a:r>
            <a:r>
              <a:rPr lang="en-US" dirty="0" err="1">
                <a:solidFill>
                  <a:schemeClr val="dk1"/>
                </a:solidFill>
              </a:rPr>
              <a:t>скамья</a:t>
            </a:r>
            <a:r>
              <a:rPr lang="en-US" dirty="0">
                <a:solidFill>
                  <a:schemeClr val="dk1"/>
                </a:solidFill>
              </a:rPr>
              <a:t>». </a:t>
            </a:r>
            <a:r>
              <a:rPr lang="en-US" dirty="0" err="1">
                <a:solidFill>
                  <a:schemeClr val="dk1"/>
                </a:solidFill>
              </a:rPr>
              <a:t>Так</a:t>
            </a:r>
            <a:r>
              <a:rPr lang="en-US" dirty="0">
                <a:solidFill>
                  <a:schemeClr val="dk1"/>
                </a:solidFill>
              </a:rPr>
              <a:t> в XV-XVI </a:t>
            </a:r>
            <a:r>
              <a:rPr lang="en-US" dirty="0" err="1">
                <a:solidFill>
                  <a:schemeClr val="dk1"/>
                </a:solidFill>
              </a:rPr>
              <a:t>вв</a:t>
            </a:r>
            <a:r>
              <a:rPr lang="en-US" dirty="0">
                <a:solidFill>
                  <a:schemeClr val="dk1"/>
                </a:solidFill>
              </a:rPr>
              <a:t>. в </a:t>
            </a:r>
            <a:r>
              <a:rPr lang="en-US" dirty="0" err="1">
                <a:solidFill>
                  <a:schemeClr val="dk1"/>
                </a:solidFill>
              </a:rPr>
              <a:t>Венецианской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республике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называли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скамейки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на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которых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менялы</a:t>
            </a:r>
            <a:r>
              <a:rPr lang="en-US" dirty="0">
                <a:solidFill>
                  <a:schemeClr val="dk1"/>
                </a:solidFill>
              </a:rPr>
              <a:t> и </a:t>
            </a:r>
            <a:r>
              <a:rPr lang="en-US" dirty="0" err="1">
                <a:solidFill>
                  <a:schemeClr val="dk1"/>
                </a:solidFill>
              </a:rPr>
              <a:t>ростовщики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раскладывали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монеты</a:t>
            </a:r>
            <a:r>
              <a:rPr lang="en-US" dirty="0">
                <a:solidFill>
                  <a:schemeClr val="dk1"/>
                </a:solidFill>
              </a:rPr>
              <a:t> и </a:t>
            </a:r>
            <a:r>
              <a:rPr lang="en-US" dirty="0" err="1">
                <a:solidFill>
                  <a:schemeClr val="dk1"/>
                </a:solidFill>
              </a:rPr>
              <a:t>деловые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бумаги</a:t>
            </a:r>
            <a:r>
              <a:rPr lang="en-US" dirty="0">
                <a:solidFill>
                  <a:schemeClr val="dk1"/>
                </a:solidFill>
              </a:rPr>
              <a:t>. </a:t>
            </a:r>
            <a:r>
              <a:rPr lang="en-US" dirty="0" err="1">
                <a:solidFill>
                  <a:schemeClr val="dk1"/>
                </a:solidFill>
              </a:rPr>
              <a:t>Если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ростовщик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разорялся</a:t>
            </a:r>
            <a:r>
              <a:rPr lang="en-US" dirty="0">
                <a:solidFill>
                  <a:schemeClr val="dk1"/>
                </a:solidFill>
              </a:rPr>
              <a:t> и </a:t>
            </a:r>
            <a:r>
              <a:rPr lang="en-US" dirty="0" err="1">
                <a:solidFill>
                  <a:schemeClr val="dk1"/>
                </a:solidFill>
              </a:rPr>
              <a:t>не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мог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выплатить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деньги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своим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платёжным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обязательствам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то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эту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скамейку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ломали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об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его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же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голову</a:t>
            </a:r>
            <a:r>
              <a:rPr lang="en-US" dirty="0">
                <a:solidFill>
                  <a:schemeClr val="dk1"/>
                </a:solidFill>
              </a:rPr>
              <a:t>. </a:t>
            </a:r>
            <a:r>
              <a:rPr lang="en-US" dirty="0" err="1">
                <a:solidFill>
                  <a:schemeClr val="dk1"/>
                </a:solidFill>
              </a:rPr>
              <a:t>От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итальянского</a:t>
            </a:r>
            <a:r>
              <a:rPr lang="en-US" dirty="0">
                <a:solidFill>
                  <a:schemeClr val="dk1"/>
                </a:solidFill>
              </a:rPr>
              <a:t> «</a:t>
            </a:r>
            <a:r>
              <a:rPr lang="en-US" dirty="0" err="1">
                <a:solidFill>
                  <a:schemeClr val="dk1"/>
                </a:solidFill>
              </a:rPr>
              <a:t>bancorotto</a:t>
            </a:r>
            <a:r>
              <a:rPr lang="en-US" dirty="0">
                <a:solidFill>
                  <a:schemeClr val="dk1"/>
                </a:solidFill>
              </a:rPr>
              <a:t>» («</a:t>
            </a:r>
            <a:r>
              <a:rPr lang="en-US" dirty="0" err="1">
                <a:solidFill>
                  <a:schemeClr val="dk1"/>
                </a:solidFill>
              </a:rPr>
              <a:t>сломанная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скамья</a:t>
            </a:r>
            <a:r>
              <a:rPr lang="en-US" dirty="0">
                <a:solidFill>
                  <a:schemeClr val="dk1"/>
                </a:solidFill>
              </a:rPr>
              <a:t>») </a:t>
            </a:r>
            <a:r>
              <a:rPr lang="en-US" dirty="0" err="1">
                <a:solidFill>
                  <a:schemeClr val="dk1"/>
                </a:solidFill>
              </a:rPr>
              <a:t>происходит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современное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слово</a:t>
            </a:r>
            <a:r>
              <a:rPr lang="en-US" dirty="0">
                <a:solidFill>
                  <a:schemeClr val="dk1"/>
                </a:solidFill>
              </a:rPr>
              <a:t> «</a:t>
            </a:r>
            <a:r>
              <a:rPr lang="en-US" dirty="0" err="1">
                <a:solidFill>
                  <a:schemeClr val="dk1"/>
                </a:solidFill>
              </a:rPr>
              <a:t>банкрот</a:t>
            </a:r>
            <a:r>
              <a:rPr lang="en-US" dirty="0">
                <a:solidFill>
                  <a:schemeClr val="dk1"/>
                </a:solidFill>
              </a:rPr>
              <a:t>».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Микрофинансовые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организации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выдают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краткосрочные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займы</a:t>
            </a:r>
            <a:r>
              <a:rPr lang="en-US" dirty="0">
                <a:solidFill>
                  <a:schemeClr val="dk1"/>
                </a:solidFill>
              </a:rPr>
              <a:t>. </a:t>
            </a:r>
            <a:r>
              <a:rPr lang="en-US" dirty="0" err="1">
                <a:solidFill>
                  <a:schemeClr val="dk1"/>
                </a:solidFill>
              </a:rPr>
              <a:t>Для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получения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займа</a:t>
            </a:r>
            <a:r>
              <a:rPr lang="en-US" dirty="0">
                <a:solidFill>
                  <a:schemeClr val="dk1"/>
                </a:solidFill>
              </a:rPr>
              <a:t> в МФО </a:t>
            </a:r>
            <a:r>
              <a:rPr lang="en-US" dirty="0" err="1">
                <a:solidFill>
                  <a:schemeClr val="dk1"/>
                </a:solidFill>
              </a:rPr>
              <a:t>вам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нужно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заполнять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меньше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документов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чем</a:t>
            </a:r>
            <a:r>
              <a:rPr lang="en-US" dirty="0">
                <a:solidFill>
                  <a:schemeClr val="dk1"/>
                </a:solidFill>
              </a:rPr>
              <a:t> в </a:t>
            </a:r>
            <a:r>
              <a:rPr lang="en-US" dirty="0" err="1">
                <a:solidFill>
                  <a:schemeClr val="dk1"/>
                </a:solidFill>
              </a:rPr>
              <a:t>банке</a:t>
            </a:r>
            <a:r>
              <a:rPr lang="en-US" dirty="0">
                <a:solidFill>
                  <a:schemeClr val="dk1"/>
                </a:solidFill>
              </a:rPr>
              <a:t>, и </a:t>
            </a:r>
            <a:r>
              <a:rPr lang="en-US" dirty="0" err="1">
                <a:solidFill>
                  <a:schemeClr val="dk1"/>
                </a:solidFill>
              </a:rPr>
              <a:t>вся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процедура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менее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сложная</a:t>
            </a:r>
            <a:r>
              <a:rPr lang="en-US" dirty="0">
                <a:solidFill>
                  <a:schemeClr val="dk1"/>
                </a:solidFill>
              </a:rPr>
              <a:t>. </a:t>
            </a:r>
            <a:r>
              <a:rPr lang="en-US" dirty="0" err="1">
                <a:solidFill>
                  <a:schemeClr val="dk1"/>
                </a:solidFill>
              </a:rPr>
              <a:t>Но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есть</a:t>
            </a:r>
            <a:r>
              <a:rPr lang="en-US" dirty="0">
                <a:solidFill>
                  <a:schemeClr val="dk1"/>
                </a:solidFill>
              </a:rPr>
              <a:t> и </a:t>
            </a:r>
            <a:r>
              <a:rPr lang="en-US" dirty="0" err="1">
                <a:solidFill>
                  <a:schemeClr val="dk1"/>
                </a:solidFill>
              </a:rPr>
              <a:t>минус</a:t>
            </a:r>
            <a:r>
              <a:rPr lang="en-US" dirty="0">
                <a:solidFill>
                  <a:schemeClr val="dk1"/>
                </a:solidFill>
              </a:rPr>
              <a:t>. </a:t>
            </a:r>
            <a:r>
              <a:rPr lang="en-US" dirty="0" err="1">
                <a:solidFill>
                  <a:schemeClr val="dk1"/>
                </a:solidFill>
              </a:rPr>
              <a:t>Процент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который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начисляется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сумму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вашего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займа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намного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выше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чем</a:t>
            </a:r>
            <a:r>
              <a:rPr lang="en-US" dirty="0">
                <a:solidFill>
                  <a:schemeClr val="dk1"/>
                </a:solidFill>
              </a:rPr>
              <a:t> в </a:t>
            </a:r>
            <a:r>
              <a:rPr lang="en-US" dirty="0" err="1">
                <a:solidFill>
                  <a:schemeClr val="dk1"/>
                </a:solidFill>
              </a:rPr>
              <a:t>банке</a:t>
            </a:r>
            <a:r>
              <a:rPr lang="en-US" dirty="0">
                <a:solidFill>
                  <a:schemeClr val="dk1"/>
                </a:solidFill>
              </a:rPr>
              <a:t>. </a:t>
            </a:r>
          </a:p>
        </p:txBody>
      </p:sp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Страхование – это защита от рисков, которую осуществляет компания-страховщик за вознаграждение. При наступлении страхового случая  страховая компания компенсирует ваши потери в пределах страховой суммы.</a:t>
            </a:r>
          </a:p>
          <a:p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Страхование бывает обязательным и добровольным. Например, когда вы будете покупать автомобиль вы обязательно должны будете оформить ОСАГО (обязательное страхование автогражданской ответственности –позволяет компенсировать потери третьих лиц, возникшие вследствие действия или бездействия страхователя). Также у всех есть полис обязательного медицинского страхования, благодаря которому вам оказывают бесплатную медицинскую помощь. Это примеры обязательного страхования. </a:t>
            </a:r>
          </a:p>
          <a:p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</a:p>
          <a:p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В случае с добровольным страхованием вы сами решаете, что страховать. Примеров добровольного страхования очень много. Вы можете застраховать любое имущество: квартиру от пожара, телефон от кражи или утери. Страховка избавляет нас от рисков остаться ни с чем. Вы также можете застраховать квартиру от затопления соседей. Если в вашей квартире прорвет трубу, и вы затопите соседей снизу, страховая компания вместо вас возместит ущерб пострадавшим.</a:t>
            </a:r>
          </a:p>
          <a:p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</a:p>
          <a:p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Интерактивный вопрос: Назовите один из самых известных страховых случаев в истории?</a:t>
            </a:r>
          </a:p>
          <a:p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После крушения «Титаника» компании британской страховой корпорации Ллойд (</a:t>
            </a:r>
            <a:r>
              <a:rPr lang="ru-RU" sz="1200" b="0" i="0" u="none" strike="noStrike" kern="1200" cap="none" dirty="0" err="1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Lloyd’s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200" b="0" i="0" u="none" strike="noStrike" kern="1200" cap="none" dirty="0" err="1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200" b="0" i="0" u="none" strike="noStrike" kern="1200" cap="none" dirty="0" err="1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London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 и немецкая страховая компания </a:t>
            </a:r>
            <a:r>
              <a:rPr lang="ru-RU" sz="1200" b="0" i="0" u="none" strike="noStrike" kern="1200" cap="none" dirty="0" err="1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Алльянц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ru-RU" sz="1200" b="0" i="0" u="none" strike="noStrike" kern="1200" cap="none" dirty="0" err="1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Allianz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 выплачивали деньги родственникам погибших и пострадавших более 90 лет.</a:t>
            </a:r>
          </a:p>
          <a:p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30" name="Shape 2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ru-RU" dirty="0" smtClean="0"/>
              <a:t>Пенсионные накопления.</a:t>
            </a:r>
            <a:r>
              <a:rPr lang="ru-RU" baseline="0" dirty="0" smtClean="0"/>
              <a:t> </a:t>
            </a:r>
            <a:r>
              <a:rPr lang="en-US" dirty="0" err="1" smtClean="0"/>
              <a:t>Женщины</a:t>
            </a:r>
            <a:r>
              <a:rPr lang="en-US" dirty="0" smtClean="0"/>
              <a:t> </a:t>
            </a:r>
            <a:r>
              <a:rPr lang="en-US" dirty="0" err="1"/>
              <a:t>выходят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пенсию</a:t>
            </a:r>
            <a:r>
              <a:rPr lang="en-US" dirty="0"/>
              <a:t> в </a:t>
            </a:r>
            <a:r>
              <a:rPr lang="ru-RU" dirty="0" smtClean="0"/>
              <a:t>60</a:t>
            </a:r>
            <a:r>
              <a:rPr lang="en-US" dirty="0" smtClean="0"/>
              <a:t> </a:t>
            </a:r>
            <a:r>
              <a:rPr lang="en-US" dirty="0" err="1"/>
              <a:t>лет</a:t>
            </a:r>
            <a:r>
              <a:rPr lang="en-US" dirty="0"/>
              <a:t>, а </a:t>
            </a:r>
            <a:r>
              <a:rPr lang="en-US" dirty="0" err="1"/>
              <a:t>мужчины</a:t>
            </a:r>
            <a:r>
              <a:rPr lang="en-US" dirty="0"/>
              <a:t> – в </a:t>
            </a:r>
            <a:r>
              <a:rPr lang="en-US" dirty="0" smtClean="0"/>
              <a:t>6</a:t>
            </a:r>
            <a:r>
              <a:rPr lang="ru-RU" dirty="0" smtClean="0"/>
              <a:t>5</a:t>
            </a:r>
            <a:r>
              <a:rPr lang="en-US" dirty="0" smtClean="0"/>
              <a:t>. </a:t>
            </a:r>
            <a:r>
              <a:rPr lang="en-US" dirty="0"/>
              <a:t>В </a:t>
            </a:r>
            <a:r>
              <a:rPr lang="en-US" dirty="0" err="1"/>
              <a:t>этом</a:t>
            </a:r>
            <a:r>
              <a:rPr lang="en-US" dirty="0"/>
              <a:t> </a:t>
            </a:r>
            <a:r>
              <a:rPr lang="en-US" dirty="0" err="1"/>
              <a:t>возрасте</a:t>
            </a:r>
            <a:r>
              <a:rPr lang="en-US" dirty="0"/>
              <a:t> </a:t>
            </a:r>
            <a:r>
              <a:rPr lang="ru-RU" dirty="0" smtClean="0"/>
              <a:t>м</a:t>
            </a:r>
            <a:r>
              <a:rPr lang="en-US" dirty="0" smtClean="0"/>
              <a:t>ы </a:t>
            </a:r>
            <a:r>
              <a:rPr lang="en-US" dirty="0" err="1" smtClean="0"/>
              <a:t>получае</a:t>
            </a:r>
            <a:r>
              <a:rPr lang="ru-RU" dirty="0" smtClean="0"/>
              <a:t>м</a:t>
            </a:r>
            <a:r>
              <a:rPr lang="en-US" dirty="0" smtClean="0"/>
              <a:t> </a:t>
            </a:r>
            <a:r>
              <a:rPr lang="en-US" dirty="0" err="1"/>
              <a:t>право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государственную</a:t>
            </a:r>
            <a:r>
              <a:rPr lang="en-US" dirty="0"/>
              <a:t> </a:t>
            </a:r>
            <a:r>
              <a:rPr lang="en-US" dirty="0" err="1"/>
              <a:t>пенсию</a:t>
            </a:r>
            <a:r>
              <a:rPr lang="en-US" dirty="0"/>
              <a:t> и </a:t>
            </a:r>
            <a:r>
              <a:rPr lang="en-US" dirty="0" err="1" smtClean="0"/>
              <a:t>може</a:t>
            </a:r>
            <a:r>
              <a:rPr lang="ru-RU" dirty="0" smtClean="0"/>
              <a:t>м</a:t>
            </a:r>
            <a:r>
              <a:rPr lang="en-US" dirty="0" smtClean="0"/>
              <a:t> </a:t>
            </a:r>
            <a:r>
              <a:rPr lang="en-US" dirty="0" err="1"/>
              <a:t>больше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работать</a:t>
            </a:r>
            <a:r>
              <a:rPr lang="en-US" dirty="0"/>
              <a:t>. </a:t>
            </a:r>
            <a:r>
              <a:rPr lang="en-US" dirty="0" err="1"/>
              <a:t>Государственные</a:t>
            </a:r>
            <a:r>
              <a:rPr lang="en-US" dirty="0"/>
              <a:t> </a:t>
            </a:r>
            <a:r>
              <a:rPr lang="en-US" dirty="0" err="1"/>
              <a:t>выплаты</a:t>
            </a:r>
            <a:r>
              <a:rPr lang="en-US" dirty="0"/>
              <a:t> </a:t>
            </a:r>
            <a:r>
              <a:rPr lang="en-US" dirty="0" err="1"/>
              <a:t>достаточно</a:t>
            </a:r>
            <a:r>
              <a:rPr lang="en-US" dirty="0"/>
              <a:t> </a:t>
            </a:r>
            <a:r>
              <a:rPr lang="en-US" dirty="0" err="1"/>
              <a:t>скромные</a:t>
            </a:r>
            <a:r>
              <a:rPr lang="en-US" dirty="0"/>
              <a:t>, </a:t>
            </a:r>
            <a:r>
              <a:rPr lang="en-US" dirty="0" err="1"/>
              <a:t>так</a:t>
            </a:r>
            <a:r>
              <a:rPr lang="en-US" dirty="0"/>
              <a:t>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население</a:t>
            </a:r>
            <a:r>
              <a:rPr lang="en-US" dirty="0"/>
              <a:t> </a:t>
            </a:r>
            <a:r>
              <a:rPr lang="en-US" dirty="0" err="1"/>
              <a:t>Земли</a:t>
            </a:r>
            <a:r>
              <a:rPr lang="en-US" dirty="0"/>
              <a:t> </a:t>
            </a:r>
            <a:r>
              <a:rPr lang="en-US" dirty="0" err="1"/>
              <a:t>постоянно</a:t>
            </a:r>
            <a:r>
              <a:rPr lang="en-US" dirty="0"/>
              <a:t> </a:t>
            </a:r>
            <a:r>
              <a:rPr lang="en-US" dirty="0" err="1"/>
              <a:t>стареет</a:t>
            </a:r>
            <a:r>
              <a:rPr lang="en-US" dirty="0"/>
              <a:t> и </a:t>
            </a:r>
            <a:r>
              <a:rPr lang="en-US" dirty="0" err="1"/>
              <a:t>пенсионеров</a:t>
            </a:r>
            <a:r>
              <a:rPr lang="en-US" dirty="0"/>
              <a:t> </a:t>
            </a:r>
            <a:r>
              <a:rPr lang="en-US" dirty="0" err="1"/>
              <a:t>становится</a:t>
            </a:r>
            <a:r>
              <a:rPr lang="en-US" dirty="0"/>
              <a:t> </a:t>
            </a:r>
            <a:r>
              <a:rPr lang="en-US" dirty="0" err="1"/>
              <a:t>всё</a:t>
            </a:r>
            <a:r>
              <a:rPr lang="en-US" dirty="0"/>
              <a:t> </a:t>
            </a:r>
            <a:r>
              <a:rPr lang="en-US" dirty="0" err="1"/>
              <a:t>больше</a:t>
            </a:r>
            <a:r>
              <a:rPr lang="en-US" dirty="0"/>
              <a:t> и </a:t>
            </a:r>
            <a:r>
              <a:rPr lang="en-US" dirty="0" err="1"/>
              <a:t>больше</a:t>
            </a:r>
            <a:r>
              <a:rPr lang="en-US" dirty="0"/>
              <a:t>, а </a:t>
            </a:r>
            <a:r>
              <a:rPr lang="en-US" dirty="0" err="1"/>
              <a:t>работающих</a:t>
            </a:r>
            <a:r>
              <a:rPr lang="en-US" dirty="0"/>
              <a:t> </a:t>
            </a:r>
            <a:r>
              <a:rPr lang="en-US" dirty="0" err="1"/>
              <a:t>людей</a:t>
            </a:r>
            <a:r>
              <a:rPr lang="en-US" dirty="0"/>
              <a:t>, </a:t>
            </a:r>
            <a:r>
              <a:rPr lang="en-US" dirty="0" err="1"/>
              <a:t>часть</a:t>
            </a:r>
            <a:r>
              <a:rPr lang="en-US" dirty="0"/>
              <a:t> </a:t>
            </a:r>
            <a:r>
              <a:rPr lang="en-US" dirty="0" err="1"/>
              <a:t>зарплаты</a:t>
            </a:r>
            <a:r>
              <a:rPr lang="en-US" dirty="0"/>
              <a:t> </a:t>
            </a:r>
            <a:r>
              <a:rPr lang="en-US" dirty="0" err="1"/>
              <a:t>которых</a:t>
            </a:r>
            <a:r>
              <a:rPr lang="en-US" dirty="0"/>
              <a:t> </a:t>
            </a:r>
            <a:r>
              <a:rPr lang="en-US" dirty="0" err="1"/>
              <a:t>уходит</a:t>
            </a:r>
            <a:r>
              <a:rPr lang="en-US" dirty="0"/>
              <a:t> в </a:t>
            </a:r>
            <a:r>
              <a:rPr lang="en-US" dirty="0" err="1"/>
              <a:t>Пенсионный</a:t>
            </a:r>
            <a:r>
              <a:rPr lang="en-US" dirty="0"/>
              <a:t> </a:t>
            </a:r>
            <a:r>
              <a:rPr lang="en-US" dirty="0" err="1"/>
              <a:t>фонд</a:t>
            </a:r>
            <a:r>
              <a:rPr lang="en-US" dirty="0"/>
              <a:t>, </a:t>
            </a:r>
            <a:r>
              <a:rPr lang="en-US" dirty="0" err="1"/>
              <a:t>меньше</a:t>
            </a:r>
            <a:r>
              <a:rPr lang="en-US" dirty="0"/>
              <a:t>. </a:t>
            </a:r>
            <a:r>
              <a:rPr lang="en-US" dirty="0" err="1"/>
              <a:t>Поэтому</a:t>
            </a:r>
            <a:r>
              <a:rPr lang="en-US" dirty="0"/>
              <a:t> </a:t>
            </a:r>
            <a:r>
              <a:rPr lang="en-US" dirty="0" err="1"/>
              <a:t>сейчас</a:t>
            </a:r>
            <a:r>
              <a:rPr lang="en-US" dirty="0"/>
              <a:t> </a:t>
            </a:r>
            <a:r>
              <a:rPr lang="en-US" dirty="0" err="1"/>
              <a:t>во</a:t>
            </a:r>
            <a:r>
              <a:rPr lang="en-US" dirty="0"/>
              <a:t> </a:t>
            </a:r>
            <a:r>
              <a:rPr lang="en-US" dirty="0" err="1"/>
              <a:t>всём</a:t>
            </a:r>
            <a:r>
              <a:rPr lang="en-US" dirty="0"/>
              <a:t> </a:t>
            </a:r>
            <a:r>
              <a:rPr lang="en-US" dirty="0" err="1"/>
              <a:t>мире</a:t>
            </a:r>
            <a:r>
              <a:rPr lang="en-US" dirty="0"/>
              <a:t> </a:t>
            </a:r>
            <a:r>
              <a:rPr lang="en-US" dirty="0" err="1"/>
              <a:t>пенсионные</a:t>
            </a:r>
            <a:r>
              <a:rPr lang="en-US" dirty="0"/>
              <a:t> </a:t>
            </a:r>
            <a:r>
              <a:rPr lang="en-US" dirty="0" err="1"/>
              <a:t>системы</a:t>
            </a:r>
            <a:r>
              <a:rPr lang="en-US" dirty="0"/>
              <a:t> </a:t>
            </a:r>
            <a:r>
              <a:rPr lang="en-US" dirty="0" err="1"/>
              <a:t>уходят</a:t>
            </a:r>
            <a:r>
              <a:rPr lang="en-US" dirty="0"/>
              <a:t> к </a:t>
            </a:r>
            <a:r>
              <a:rPr lang="en-US" dirty="0" err="1"/>
              <a:t>накопительному</a:t>
            </a:r>
            <a:r>
              <a:rPr lang="en-US" dirty="0"/>
              <a:t> </a:t>
            </a:r>
            <a:r>
              <a:rPr lang="en-US" dirty="0" err="1"/>
              <a:t>принципу</a:t>
            </a:r>
            <a:r>
              <a:rPr lang="en-US" dirty="0"/>
              <a:t> </a:t>
            </a:r>
            <a:r>
              <a:rPr lang="en-US" dirty="0" err="1"/>
              <a:t>работы</a:t>
            </a:r>
            <a:r>
              <a:rPr lang="en-US" dirty="0"/>
              <a:t>, </a:t>
            </a:r>
            <a:r>
              <a:rPr lang="en-US" dirty="0" err="1"/>
              <a:t>когда</a:t>
            </a:r>
            <a:r>
              <a:rPr lang="en-US" dirty="0"/>
              <a:t> </a:t>
            </a:r>
            <a:r>
              <a:rPr lang="en-US" dirty="0" err="1"/>
              <a:t>работающий</a:t>
            </a:r>
            <a:r>
              <a:rPr lang="en-US" dirty="0"/>
              <a:t> </a:t>
            </a:r>
            <a:r>
              <a:rPr lang="en-US" dirty="0" err="1"/>
              <a:t>человек</a:t>
            </a:r>
            <a:r>
              <a:rPr lang="en-US" dirty="0"/>
              <a:t> </a:t>
            </a:r>
            <a:r>
              <a:rPr lang="en-US" dirty="0" err="1"/>
              <a:t>сам</a:t>
            </a:r>
            <a:r>
              <a:rPr lang="en-US" dirty="0"/>
              <a:t> </a:t>
            </a:r>
            <a:r>
              <a:rPr lang="en-US" dirty="0" err="1"/>
              <a:t>откладывает</a:t>
            </a:r>
            <a:r>
              <a:rPr lang="en-US" dirty="0"/>
              <a:t> </a:t>
            </a:r>
            <a:r>
              <a:rPr lang="en-US" dirty="0" err="1"/>
              <a:t>себе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будущее</a:t>
            </a:r>
            <a:r>
              <a:rPr lang="en-US" dirty="0"/>
              <a:t>.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этого</a:t>
            </a:r>
            <a:r>
              <a:rPr lang="en-US" dirty="0"/>
              <a:t> и </a:t>
            </a:r>
            <a:r>
              <a:rPr lang="en-US" dirty="0" err="1"/>
              <a:t>существуют</a:t>
            </a:r>
            <a:r>
              <a:rPr lang="en-US" dirty="0"/>
              <a:t> </a:t>
            </a:r>
            <a:r>
              <a:rPr lang="en-US" dirty="0" err="1"/>
              <a:t>программы</a:t>
            </a:r>
            <a:r>
              <a:rPr lang="en-US" dirty="0"/>
              <a:t> </a:t>
            </a:r>
            <a:r>
              <a:rPr lang="en-US" dirty="0" err="1"/>
              <a:t>накопительного</a:t>
            </a:r>
            <a:r>
              <a:rPr lang="en-US" dirty="0"/>
              <a:t> </a:t>
            </a:r>
            <a:r>
              <a:rPr lang="en-US" dirty="0" err="1"/>
              <a:t>страхования</a:t>
            </a:r>
            <a:r>
              <a:rPr lang="en-US" dirty="0"/>
              <a:t> и </a:t>
            </a:r>
            <a:r>
              <a:rPr lang="en-US" dirty="0" err="1"/>
              <a:t>негосударственные</a:t>
            </a:r>
            <a:r>
              <a:rPr lang="en-US" dirty="0"/>
              <a:t> </a:t>
            </a:r>
            <a:r>
              <a:rPr lang="en-US" dirty="0" err="1"/>
              <a:t>фонды</a:t>
            </a:r>
            <a:r>
              <a:rPr lang="en-US" dirty="0"/>
              <a:t>, </a:t>
            </a:r>
            <a:r>
              <a:rPr lang="en-US" dirty="0" err="1"/>
              <a:t>где</a:t>
            </a:r>
            <a:r>
              <a:rPr lang="en-US" dirty="0"/>
              <a:t> </a:t>
            </a:r>
            <a:r>
              <a:rPr lang="ru-RU" dirty="0" smtClean="0"/>
              <a:t>м</a:t>
            </a:r>
            <a:r>
              <a:rPr lang="en-US" dirty="0" err="1" smtClean="0"/>
              <a:t>ож</a:t>
            </a:r>
            <a:r>
              <a:rPr lang="ru-RU" dirty="0" smtClean="0"/>
              <a:t>но</a:t>
            </a:r>
            <a:r>
              <a:rPr lang="en-US" dirty="0" smtClean="0"/>
              <a:t> </a:t>
            </a:r>
            <a:r>
              <a:rPr lang="en-US" dirty="0" err="1"/>
              <a:t>накапливать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старость</a:t>
            </a:r>
            <a:r>
              <a:rPr lang="en-US" dirty="0"/>
              <a:t>.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u="sng" dirty="0" err="1" smtClean="0"/>
              <a:t>Интерактивный</a:t>
            </a:r>
            <a:r>
              <a:rPr lang="en-US" u="sng" dirty="0" smtClean="0"/>
              <a:t> </a:t>
            </a:r>
            <a:r>
              <a:rPr lang="en-US" u="sng" dirty="0" err="1"/>
              <a:t>вопрос</a:t>
            </a:r>
            <a:r>
              <a:rPr lang="en-US" u="sng" dirty="0"/>
              <a:t>:</a:t>
            </a:r>
            <a:r>
              <a:rPr lang="en-US" dirty="0"/>
              <a:t> </a:t>
            </a:r>
            <a:r>
              <a:rPr lang="en-US" dirty="0" err="1"/>
              <a:t>Когда</a:t>
            </a:r>
            <a:r>
              <a:rPr lang="en-US" dirty="0"/>
              <a:t> в </a:t>
            </a:r>
            <a:r>
              <a:rPr lang="en-US" dirty="0" err="1"/>
              <a:t>России</a:t>
            </a:r>
            <a:r>
              <a:rPr lang="en-US" dirty="0"/>
              <a:t> </a:t>
            </a:r>
            <a:r>
              <a:rPr lang="en-US" dirty="0" err="1"/>
              <a:t>впервые</a:t>
            </a:r>
            <a:r>
              <a:rPr lang="en-US" dirty="0"/>
              <a:t> </a:t>
            </a:r>
            <a:r>
              <a:rPr lang="en-US" dirty="0" err="1"/>
              <a:t>были</a:t>
            </a:r>
            <a:r>
              <a:rPr lang="en-US" dirty="0"/>
              <a:t> </a:t>
            </a:r>
            <a:r>
              <a:rPr lang="en-US" dirty="0" err="1"/>
              <a:t>введены</a:t>
            </a:r>
            <a:r>
              <a:rPr lang="en-US" dirty="0"/>
              <a:t> </a:t>
            </a:r>
            <a:r>
              <a:rPr lang="en-US" dirty="0" err="1"/>
              <a:t>пенсии</a:t>
            </a:r>
            <a:r>
              <a:rPr lang="en-US" dirty="0"/>
              <a:t>?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Первые</a:t>
            </a:r>
            <a:r>
              <a:rPr lang="en-US" dirty="0"/>
              <a:t> </a:t>
            </a:r>
            <a:r>
              <a:rPr lang="en-US" dirty="0" err="1"/>
              <a:t>пенсии</a:t>
            </a:r>
            <a:r>
              <a:rPr lang="en-US" dirty="0"/>
              <a:t> </a:t>
            </a:r>
            <a:r>
              <a:rPr lang="en-US" dirty="0" err="1"/>
              <a:t>были</a:t>
            </a:r>
            <a:r>
              <a:rPr lang="en-US" dirty="0"/>
              <a:t> </a:t>
            </a:r>
            <a:r>
              <a:rPr lang="en-US" dirty="0" err="1"/>
              <a:t>введены</a:t>
            </a:r>
            <a:r>
              <a:rPr lang="en-US" dirty="0"/>
              <a:t> </a:t>
            </a:r>
            <a:r>
              <a:rPr lang="en-US" dirty="0" err="1"/>
              <a:t>Петром</a:t>
            </a:r>
            <a:r>
              <a:rPr lang="en-US" dirty="0"/>
              <a:t> I. В </a:t>
            </a:r>
            <a:r>
              <a:rPr lang="en-US" dirty="0" err="1"/>
              <a:t>то</a:t>
            </a:r>
            <a:r>
              <a:rPr lang="en-US" dirty="0"/>
              <a:t> </a:t>
            </a:r>
            <a:r>
              <a:rPr lang="en-US" dirty="0" err="1"/>
              <a:t>время</a:t>
            </a:r>
            <a:r>
              <a:rPr lang="en-US" dirty="0"/>
              <a:t> </a:t>
            </a:r>
            <a:r>
              <a:rPr lang="en-US" dirty="0" err="1"/>
              <a:t>была</a:t>
            </a:r>
            <a:r>
              <a:rPr lang="en-US" dirty="0"/>
              <a:t> </a:t>
            </a:r>
            <a:r>
              <a:rPr lang="en-US" dirty="0" err="1"/>
              <a:t>принято</a:t>
            </a:r>
            <a:r>
              <a:rPr lang="en-US" dirty="0"/>
              <a:t> «</a:t>
            </a:r>
            <a:r>
              <a:rPr lang="en-US" dirty="0" err="1"/>
              <a:t>благодарить</a:t>
            </a:r>
            <a:r>
              <a:rPr lang="en-US" dirty="0"/>
              <a:t>»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заслуги</a:t>
            </a:r>
            <a:r>
              <a:rPr lang="en-US" dirty="0"/>
              <a:t> </a:t>
            </a:r>
            <a:r>
              <a:rPr lang="en-US" dirty="0" err="1"/>
              <a:t>шубами</a:t>
            </a:r>
            <a:r>
              <a:rPr lang="en-US" dirty="0"/>
              <a:t>, </a:t>
            </a:r>
            <a:r>
              <a:rPr lang="en-US" dirty="0" err="1"/>
              <a:t>поместьями</a:t>
            </a:r>
            <a:r>
              <a:rPr lang="en-US" dirty="0"/>
              <a:t>, </a:t>
            </a:r>
            <a:r>
              <a:rPr lang="en-US" dirty="0" err="1"/>
              <a:t>но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деньгами</a:t>
            </a:r>
            <a:r>
              <a:rPr lang="en-US" dirty="0"/>
              <a:t>. А в </a:t>
            </a:r>
            <a:r>
              <a:rPr lang="en-US" dirty="0" err="1"/>
              <a:t>указе</a:t>
            </a:r>
            <a:r>
              <a:rPr lang="en-US" dirty="0"/>
              <a:t> </a:t>
            </a:r>
            <a:r>
              <a:rPr lang="en-US" dirty="0" err="1"/>
              <a:t>Петра</a:t>
            </a:r>
            <a:r>
              <a:rPr lang="en-US" dirty="0"/>
              <a:t> I «О </a:t>
            </a:r>
            <a:r>
              <a:rPr lang="en-US" dirty="0" err="1"/>
              <a:t>пенсионе</a:t>
            </a:r>
            <a:r>
              <a:rPr lang="en-US" dirty="0"/>
              <a:t> </a:t>
            </a:r>
            <a:r>
              <a:rPr lang="en-US" dirty="0" err="1"/>
              <a:t>бывшим</a:t>
            </a:r>
            <a:r>
              <a:rPr lang="en-US" dirty="0"/>
              <a:t> </a:t>
            </a:r>
            <a:r>
              <a:rPr lang="en-US" dirty="0" err="1"/>
              <a:t>военным</a:t>
            </a:r>
            <a:r>
              <a:rPr lang="en-US" dirty="0"/>
              <a:t>» </a:t>
            </a:r>
            <a:r>
              <a:rPr lang="en-US" dirty="0" err="1"/>
              <a:t>было</a:t>
            </a:r>
            <a:r>
              <a:rPr lang="en-US" dirty="0"/>
              <a:t> </a:t>
            </a:r>
            <a:r>
              <a:rPr lang="en-US" dirty="0" err="1"/>
              <a:t>отмечено</a:t>
            </a:r>
            <a:r>
              <a:rPr lang="en-US" dirty="0"/>
              <a:t>: «</a:t>
            </a:r>
            <a:r>
              <a:rPr lang="en-US" dirty="0" err="1"/>
              <a:t>Установить</a:t>
            </a:r>
            <a:r>
              <a:rPr lang="en-US" dirty="0"/>
              <a:t> </a:t>
            </a:r>
            <a:r>
              <a:rPr lang="en-US" dirty="0" err="1"/>
              <a:t>пожизненное</a:t>
            </a:r>
            <a:r>
              <a:rPr lang="en-US" dirty="0"/>
              <a:t> </a:t>
            </a:r>
            <a:r>
              <a:rPr lang="en-US" dirty="0" err="1"/>
              <a:t>содержание</a:t>
            </a:r>
            <a:r>
              <a:rPr lang="en-US" dirty="0"/>
              <a:t>, </a:t>
            </a:r>
            <a:r>
              <a:rPr lang="en-US" dirty="0" err="1"/>
              <a:t>чтобы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очернили</a:t>
            </a:r>
            <a:r>
              <a:rPr lang="en-US" dirty="0"/>
              <a:t> </a:t>
            </a:r>
            <a:r>
              <a:rPr lang="en-US" dirty="0" err="1"/>
              <a:t>честь</a:t>
            </a:r>
            <a:r>
              <a:rPr lang="en-US" dirty="0"/>
              <a:t> </a:t>
            </a:r>
            <a:r>
              <a:rPr lang="en-US" dirty="0" err="1"/>
              <a:t>мундира</a:t>
            </a:r>
            <a:r>
              <a:rPr lang="en-US" dirty="0"/>
              <a:t>». </a:t>
            </a:r>
            <a:r>
              <a:rPr lang="en-US" dirty="0" err="1"/>
              <a:t>Пенсию</a:t>
            </a:r>
            <a:r>
              <a:rPr lang="en-US" dirty="0"/>
              <a:t> </a:t>
            </a:r>
            <a:r>
              <a:rPr lang="en-US" dirty="0" err="1"/>
              <a:t>могли</a:t>
            </a:r>
            <a:r>
              <a:rPr lang="en-US" dirty="0"/>
              <a:t> </a:t>
            </a:r>
            <a:r>
              <a:rPr lang="en-US" dirty="0" err="1"/>
              <a:t>получать</a:t>
            </a:r>
            <a:r>
              <a:rPr lang="en-US" dirty="0"/>
              <a:t> </a:t>
            </a:r>
            <a:r>
              <a:rPr lang="en-US" dirty="0" err="1"/>
              <a:t>только</a:t>
            </a:r>
            <a:r>
              <a:rPr lang="en-US" dirty="0"/>
              <a:t> </a:t>
            </a:r>
            <a:r>
              <a:rPr lang="en-US" dirty="0" err="1"/>
              <a:t>офицеры</a:t>
            </a:r>
            <a:r>
              <a:rPr lang="en-US" dirty="0"/>
              <a:t>. А </a:t>
            </a:r>
            <a:r>
              <a:rPr lang="en-US" dirty="0" err="1"/>
              <a:t>крепостные</a:t>
            </a:r>
            <a:r>
              <a:rPr lang="en-US" dirty="0"/>
              <a:t> </a:t>
            </a:r>
            <a:r>
              <a:rPr lang="en-US" dirty="0" err="1"/>
              <a:t>рекруты</a:t>
            </a:r>
            <a:r>
              <a:rPr lang="en-US" dirty="0"/>
              <a:t>, </a:t>
            </a:r>
            <a:r>
              <a:rPr lang="en-US" dirty="0" err="1"/>
              <a:t>которые</a:t>
            </a:r>
            <a:r>
              <a:rPr lang="en-US" dirty="0"/>
              <a:t> </a:t>
            </a:r>
            <a:r>
              <a:rPr lang="en-US" dirty="0" err="1"/>
              <a:t>служили</a:t>
            </a:r>
            <a:r>
              <a:rPr lang="en-US" dirty="0"/>
              <a:t> в </a:t>
            </a:r>
            <a:r>
              <a:rPr lang="en-US" dirty="0" err="1"/>
              <a:t>то</a:t>
            </a:r>
            <a:r>
              <a:rPr lang="en-US" dirty="0"/>
              <a:t> </a:t>
            </a:r>
            <a:r>
              <a:rPr lang="en-US" dirty="0" err="1"/>
              <a:t>время</a:t>
            </a:r>
            <a:r>
              <a:rPr lang="en-US" dirty="0"/>
              <a:t> </a:t>
            </a:r>
            <a:r>
              <a:rPr lang="en-US" dirty="0" err="1"/>
              <a:t>по</a:t>
            </a:r>
            <a:r>
              <a:rPr lang="en-US" dirty="0"/>
              <a:t> 25 </a:t>
            </a:r>
            <a:r>
              <a:rPr lang="en-US" dirty="0" err="1"/>
              <a:t>лет</a:t>
            </a:r>
            <a:r>
              <a:rPr lang="en-US" dirty="0"/>
              <a:t>, </a:t>
            </a:r>
            <a:r>
              <a:rPr lang="en-US" dirty="0" err="1"/>
              <a:t>просто</a:t>
            </a:r>
            <a:r>
              <a:rPr lang="en-US" dirty="0"/>
              <a:t> </a:t>
            </a:r>
            <a:r>
              <a:rPr lang="en-US" dirty="0" err="1"/>
              <a:t>отправлялись</a:t>
            </a:r>
            <a:r>
              <a:rPr lang="en-US" dirty="0"/>
              <a:t> в </a:t>
            </a:r>
            <a:r>
              <a:rPr lang="en-US" dirty="0" err="1"/>
              <a:t>родные</a:t>
            </a:r>
            <a:r>
              <a:rPr lang="en-US" dirty="0"/>
              <a:t> </a:t>
            </a:r>
            <a:r>
              <a:rPr lang="en-US" dirty="0" err="1"/>
              <a:t>деревни</a:t>
            </a:r>
            <a:r>
              <a:rPr lang="en-US" dirty="0"/>
              <a:t>.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 smtClean="0"/>
              <a:t>Давайте</a:t>
            </a:r>
            <a:r>
              <a:rPr lang="en-US" dirty="0" smtClean="0"/>
              <a:t> </a:t>
            </a:r>
            <a:r>
              <a:rPr lang="en-US" dirty="0" err="1"/>
              <a:t>посмотрим</a:t>
            </a:r>
            <a:r>
              <a:rPr lang="en-US" dirty="0"/>
              <a:t>,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можете</a:t>
            </a:r>
            <a:r>
              <a:rPr lang="en-US" dirty="0"/>
              <a:t> </a:t>
            </a:r>
            <a:r>
              <a:rPr lang="en-US" dirty="0" err="1"/>
              <a:t>повлиять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ваш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r>
              <a:rPr lang="en-US" dirty="0"/>
              <a:t> </a:t>
            </a:r>
            <a:r>
              <a:rPr lang="en-US" dirty="0" err="1"/>
              <a:t>жизни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пенсии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примере</a:t>
            </a:r>
            <a:r>
              <a:rPr lang="en-US" dirty="0"/>
              <a:t> </a:t>
            </a:r>
            <a:r>
              <a:rPr lang="en-US" dirty="0" err="1"/>
              <a:t>известной</a:t>
            </a:r>
            <a:r>
              <a:rPr lang="en-US" dirty="0"/>
              <a:t> </a:t>
            </a:r>
            <a:r>
              <a:rPr lang="en-US" dirty="0" err="1"/>
              <a:t>басни</a:t>
            </a:r>
            <a:r>
              <a:rPr lang="en-US" dirty="0"/>
              <a:t> </a:t>
            </a:r>
            <a:r>
              <a:rPr lang="en-US" dirty="0" err="1"/>
              <a:t>Крылова</a:t>
            </a:r>
            <a:r>
              <a:rPr lang="en-US" dirty="0"/>
              <a:t> </a:t>
            </a:r>
            <a:r>
              <a:rPr lang="en-US" dirty="0" err="1"/>
              <a:t>про</a:t>
            </a:r>
            <a:r>
              <a:rPr lang="en-US" dirty="0"/>
              <a:t> </a:t>
            </a:r>
            <a:r>
              <a:rPr lang="en-US" dirty="0" err="1"/>
              <a:t>стрекозу</a:t>
            </a:r>
            <a:r>
              <a:rPr lang="en-US" dirty="0"/>
              <a:t> и </a:t>
            </a:r>
            <a:r>
              <a:rPr lang="en-US" dirty="0" err="1"/>
              <a:t>муравья</a:t>
            </a:r>
            <a:r>
              <a:rPr lang="en-US" dirty="0"/>
              <a:t>. </a:t>
            </a:r>
            <a:r>
              <a:rPr lang="en-US" dirty="0" err="1"/>
              <a:t>Мы</a:t>
            </a:r>
            <a:r>
              <a:rPr lang="en-US" dirty="0"/>
              <a:t> </a:t>
            </a:r>
            <a:r>
              <a:rPr lang="en-US" dirty="0" err="1"/>
              <a:t>видим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при</a:t>
            </a:r>
            <a:r>
              <a:rPr lang="en-US" dirty="0"/>
              <a:t> </a:t>
            </a:r>
            <a:r>
              <a:rPr lang="en-US" dirty="0" err="1"/>
              <a:t>одинаковых</a:t>
            </a:r>
            <a:r>
              <a:rPr lang="en-US" dirty="0"/>
              <a:t> </a:t>
            </a:r>
            <a:r>
              <a:rPr lang="en-US" dirty="0" err="1"/>
              <a:t>доходах</a:t>
            </a:r>
            <a:r>
              <a:rPr lang="en-US" dirty="0"/>
              <a:t> </a:t>
            </a:r>
            <a:r>
              <a:rPr lang="en-US" dirty="0" err="1"/>
              <a:t>расходы</a:t>
            </a:r>
            <a:r>
              <a:rPr lang="en-US" dirty="0"/>
              <a:t> </a:t>
            </a:r>
            <a:r>
              <a:rPr lang="en-US" dirty="0" err="1"/>
              <a:t>муравья</a:t>
            </a:r>
            <a:r>
              <a:rPr lang="en-US" dirty="0"/>
              <a:t> </a:t>
            </a:r>
            <a:r>
              <a:rPr lang="en-US" dirty="0" err="1"/>
              <a:t>составляют</a:t>
            </a:r>
            <a:r>
              <a:rPr lang="en-US" dirty="0"/>
              <a:t> </a:t>
            </a:r>
            <a:r>
              <a:rPr lang="en-US" dirty="0" err="1"/>
              <a:t>около</a:t>
            </a:r>
            <a:r>
              <a:rPr lang="en-US" dirty="0"/>
              <a:t> 50% </a:t>
            </a:r>
            <a:r>
              <a:rPr lang="en-US" dirty="0" err="1"/>
              <a:t>от</a:t>
            </a:r>
            <a:r>
              <a:rPr lang="en-US" dirty="0"/>
              <a:t> </a:t>
            </a:r>
            <a:r>
              <a:rPr lang="en-US" dirty="0" err="1"/>
              <a:t>общего</a:t>
            </a:r>
            <a:r>
              <a:rPr lang="en-US" dirty="0"/>
              <a:t> </a:t>
            </a:r>
            <a:r>
              <a:rPr lang="en-US" dirty="0" err="1"/>
              <a:t>заработка</a:t>
            </a:r>
            <a:r>
              <a:rPr lang="en-US" dirty="0"/>
              <a:t>, а у </a:t>
            </a:r>
            <a:r>
              <a:rPr lang="en-US" dirty="0" err="1"/>
              <a:t>стрекозы</a:t>
            </a:r>
            <a:r>
              <a:rPr lang="en-US" dirty="0"/>
              <a:t> – 100% (</a:t>
            </a:r>
            <a:r>
              <a:rPr lang="en-US" dirty="0" err="1"/>
              <a:t>сколько</a:t>
            </a:r>
            <a:r>
              <a:rPr lang="en-US" dirty="0"/>
              <a:t> </a:t>
            </a:r>
            <a:r>
              <a:rPr lang="en-US" dirty="0" err="1"/>
              <a:t>получила</a:t>
            </a:r>
            <a:r>
              <a:rPr lang="en-US" dirty="0"/>
              <a:t> – </a:t>
            </a:r>
            <a:r>
              <a:rPr lang="en-US" dirty="0" err="1"/>
              <a:t>столько</a:t>
            </a:r>
            <a:r>
              <a:rPr lang="en-US" dirty="0"/>
              <a:t> и </a:t>
            </a:r>
            <a:r>
              <a:rPr lang="en-US" dirty="0" err="1"/>
              <a:t>потратила</a:t>
            </a:r>
            <a:r>
              <a:rPr lang="en-US" dirty="0"/>
              <a:t>).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пенсии</a:t>
            </a:r>
            <a:r>
              <a:rPr lang="en-US" dirty="0"/>
              <a:t> </a:t>
            </a:r>
            <a:r>
              <a:rPr lang="en-US" dirty="0" err="1"/>
              <a:t>расходы</a:t>
            </a:r>
            <a:r>
              <a:rPr lang="en-US" dirty="0"/>
              <a:t> </a:t>
            </a:r>
            <a:r>
              <a:rPr lang="en-US" dirty="0" err="1"/>
              <a:t>муравья</a:t>
            </a:r>
            <a:r>
              <a:rPr lang="en-US" dirty="0"/>
              <a:t> и </a:t>
            </a:r>
            <a:r>
              <a:rPr lang="en-US" dirty="0" err="1"/>
              <a:t>стрекозы</a:t>
            </a:r>
            <a:r>
              <a:rPr lang="en-US" dirty="0"/>
              <a:t> </a:t>
            </a:r>
            <a:r>
              <a:rPr lang="en-US" dirty="0" err="1"/>
              <a:t>сократились</a:t>
            </a:r>
            <a:r>
              <a:rPr lang="en-US" dirty="0"/>
              <a:t>. </a:t>
            </a:r>
            <a:r>
              <a:rPr lang="en-US" dirty="0" err="1"/>
              <a:t>Но</a:t>
            </a:r>
            <a:r>
              <a:rPr lang="en-US" dirty="0"/>
              <a:t> </a:t>
            </a:r>
            <a:r>
              <a:rPr lang="en-US" dirty="0" err="1"/>
              <a:t>муравей</a:t>
            </a:r>
            <a:r>
              <a:rPr lang="en-US" dirty="0"/>
              <a:t> </a:t>
            </a:r>
            <a:r>
              <a:rPr lang="en-US" dirty="0" err="1"/>
              <a:t>копил</a:t>
            </a:r>
            <a:r>
              <a:rPr lang="en-US" dirty="0"/>
              <a:t>, </a:t>
            </a:r>
            <a:r>
              <a:rPr lang="en-US" dirty="0" err="1"/>
              <a:t>поэтому</a:t>
            </a:r>
            <a:r>
              <a:rPr lang="en-US" dirty="0"/>
              <a:t> к </a:t>
            </a:r>
            <a:r>
              <a:rPr lang="en-US" dirty="0" err="1"/>
              <a:t>государственной</a:t>
            </a:r>
            <a:r>
              <a:rPr lang="en-US" dirty="0"/>
              <a:t> </a:t>
            </a:r>
            <a:r>
              <a:rPr lang="en-US" dirty="0" err="1"/>
              <a:t>пенсии</a:t>
            </a:r>
            <a:r>
              <a:rPr lang="en-US" dirty="0"/>
              <a:t> </a:t>
            </a:r>
            <a:r>
              <a:rPr lang="en-US" dirty="0" err="1"/>
              <a:t>он</a:t>
            </a:r>
            <a:r>
              <a:rPr lang="en-US" dirty="0"/>
              <a:t> </a:t>
            </a:r>
            <a:r>
              <a:rPr lang="en-US" dirty="0" err="1"/>
              <a:t>получает</a:t>
            </a:r>
            <a:r>
              <a:rPr lang="en-US" dirty="0"/>
              <a:t> </a:t>
            </a:r>
            <a:r>
              <a:rPr lang="en-US" dirty="0" err="1"/>
              <a:t>ещё</a:t>
            </a:r>
            <a:r>
              <a:rPr lang="en-US" dirty="0"/>
              <a:t> и </a:t>
            </a:r>
            <a:r>
              <a:rPr lang="en-US" dirty="0" err="1"/>
              <a:t>накопленную</a:t>
            </a:r>
            <a:r>
              <a:rPr lang="en-US" dirty="0"/>
              <a:t> </a:t>
            </a:r>
            <a:r>
              <a:rPr lang="en-US" dirty="0" err="1"/>
              <a:t>им</a:t>
            </a:r>
            <a:r>
              <a:rPr lang="en-US" dirty="0"/>
              <a:t> </a:t>
            </a:r>
            <a:r>
              <a:rPr lang="en-US" dirty="0" err="1"/>
              <a:t>самостоятельно</a:t>
            </a:r>
            <a:r>
              <a:rPr lang="en-US" dirty="0"/>
              <a:t>, а </a:t>
            </a:r>
            <a:r>
              <a:rPr lang="en-US" dirty="0" err="1"/>
              <a:t>стрекоза</a:t>
            </a:r>
            <a:r>
              <a:rPr lang="en-US" dirty="0"/>
              <a:t> </a:t>
            </a:r>
            <a:r>
              <a:rPr lang="en-US" dirty="0" err="1"/>
              <a:t>вынуждена</a:t>
            </a:r>
            <a:r>
              <a:rPr lang="en-US" dirty="0"/>
              <a:t> </a:t>
            </a:r>
            <a:r>
              <a:rPr lang="en-US" dirty="0" err="1"/>
              <a:t>обходиться</a:t>
            </a:r>
            <a:r>
              <a:rPr lang="en-US" dirty="0"/>
              <a:t> </a:t>
            </a:r>
            <a:r>
              <a:rPr lang="en-US" dirty="0" err="1"/>
              <a:t>тем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есть</a:t>
            </a:r>
            <a:r>
              <a:rPr lang="en-US" dirty="0"/>
              <a:t>.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сами</a:t>
            </a:r>
            <a:r>
              <a:rPr lang="en-US" dirty="0"/>
              <a:t> </a:t>
            </a:r>
            <a:r>
              <a:rPr lang="en-US" dirty="0" err="1"/>
              <a:t>решаете</a:t>
            </a:r>
            <a:r>
              <a:rPr lang="en-US" dirty="0"/>
              <a:t>,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будете</a:t>
            </a:r>
            <a:r>
              <a:rPr lang="en-US" dirty="0"/>
              <a:t> </a:t>
            </a:r>
            <a:r>
              <a:rPr lang="en-US" dirty="0" err="1"/>
              <a:t>копить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пенсию</a:t>
            </a:r>
            <a:r>
              <a:rPr lang="en-US" dirty="0"/>
              <a:t>, и </a:t>
            </a:r>
            <a:r>
              <a:rPr lang="en-US" dirty="0" err="1"/>
              <a:t>каждый</a:t>
            </a:r>
            <a:r>
              <a:rPr lang="en-US" dirty="0"/>
              <a:t> </a:t>
            </a:r>
            <a:r>
              <a:rPr lang="en-US" dirty="0" err="1"/>
              <a:t>по-своему</a:t>
            </a:r>
            <a:r>
              <a:rPr lang="en-US" dirty="0"/>
              <a:t> </a:t>
            </a:r>
            <a:r>
              <a:rPr lang="en-US" dirty="0" err="1"/>
              <a:t>прав</a:t>
            </a:r>
            <a:r>
              <a:rPr lang="en-US" dirty="0"/>
              <a:t>. </a:t>
            </a:r>
            <a:r>
              <a:rPr lang="en-US" dirty="0" err="1"/>
              <a:t>Но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должны</a:t>
            </a:r>
            <a:r>
              <a:rPr lang="en-US" dirty="0"/>
              <a:t> </a:t>
            </a:r>
            <a:r>
              <a:rPr lang="en-US" dirty="0" err="1"/>
              <a:t>быть</a:t>
            </a:r>
            <a:r>
              <a:rPr lang="en-US" dirty="0"/>
              <a:t> </a:t>
            </a:r>
            <a:r>
              <a:rPr lang="en-US" dirty="0" err="1"/>
              <a:t>готовы</a:t>
            </a:r>
            <a:r>
              <a:rPr lang="en-US" dirty="0"/>
              <a:t> к </a:t>
            </a:r>
            <a:r>
              <a:rPr lang="en-US" dirty="0" err="1"/>
              <a:t>последствиям</a:t>
            </a:r>
            <a:r>
              <a:rPr lang="en-US" dirty="0"/>
              <a:t> </a:t>
            </a:r>
            <a:r>
              <a:rPr lang="en-US" dirty="0" err="1"/>
              <a:t>своего</a:t>
            </a:r>
            <a:r>
              <a:rPr lang="en-US" dirty="0"/>
              <a:t> </a:t>
            </a:r>
            <a:r>
              <a:rPr lang="en-US" dirty="0" err="1"/>
              <a:t>решения</a:t>
            </a:r>
            <a:r>
              <a:rPr lang="en-US" dirty="0"/>
              <a:t>. </a:t>
            </a:r>
            <a:r>
              <a:rPr lang="en-US" dirty="0" err="1"/>
              <a:t>Это</a:t>
            </a:r>
            <a:r>
              <a:rPr lang="en-US" dirty="0"/>
              <a:t> </a:t>
            </a:r>
            <a:r>
              <a:rPr lang="en-US" dirty="0" err="1"/>
              <a:t>ваша</a:t>
            </a:r>
            <a:r>
              <a:rPr lang="en-US" dirty="0"/>
              <a:t> </a:t>
            </a:r>
            <a:r>
              <a:rPr lang="en-US" dirty="0" err="1"/>
              <a:t>ответственность</a:t>
            </a:r>
            <a:r>
              <a:rPr lang="en-US" dirty="0"/>
              <a:t>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56" name="Shape 2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err="1" smtClean="0"/>
              <a:t>довериться</a:t>
            </a:r>
            <a:r>
              <a:rPr lang="en-US" dirty="0" smtClean="0"/>
              <a:t> </a:t>
            </a:r>
            <a:r>
              <a:rPr lang="en-US" dirty="0" err="1"/>
              <a:t>профессионалам</a:t>
            </a:r>
            <a:r>
              <a:rPr lang="en-US" dirty="0"/>
              <a:t> (</a:t>
            </a:r>
            <a:r>
              <a:rPr lang="en-US" dirty="0" err="1"/>
              <a:t>управляющим</a:t>
            </a:r>
            <a:r>
              <a:rPr lang="en-US" dirty="0"/>
              <a:t> </a:t>
            </a:r>
            <a:r>
              <a:rPr lang="en-US" dirty="0" err="1"/>
              <a:t>компаниям</a:t>
            </a:r>
            <a:r>
              <a:rPr lang="en-US" dirty="0"/>
              <a:t>). </a:t>
            </a:r>
            <a:r>
              <a:rPr lang="en-US" dirty="0" err="1"/>
              <a:t>Но</a:t>
            </a:r>
            <a:r>
              <a:rPr lang="en-US" dirty="0"/>
              <a:t> </a:t>
            </a:r>
            <a:r>
              <a:rPr lang="en-US" dirty="0" err="1"/>
              <a:t>выбирать</a:t>
            </a:r>
            <a:r>
              <a:rPr lang="en-US" dirty="0"/>
              <a:t> </a:t>
            </a:r>
            <a:r>
              <a:rPr lang="en-US" dirty="0" err="1"/>
              <a:t>нужно</a:t>
            </a:r>
            <a:r>
              <a:rPr lang="en-US" dirty="0"/>
              <a:t> </a:t>
            </a:r>
            <a:r>
              <a:rPr lang="en-US" dirty="0" err="1" smtClean="0"/>
              <a:t>тщательно</a:t>
            </a:r>
            <a:r>
              <a:rPr lang="en-US" dirty="0" smtClean="0"/>
              <a:t>. </a:t>
            </a:r>
            <a:r>
              <a:rPr lang="en-US" dirty="0" err="1"/>
              <a:t>Обязательно</a:t>
            </a:r>
            <a:r>
              <a:rPr lang="en-US" dirty="0"/>
              <a:t> </a:t>
            </a:r>
            <a:r>
              <a:rPr lang="en-US" dirty="0" err="1"/>
              <a:t>нужно</a:t>
            </a:r>
            <a:r>
              <a:rPr lang="en-US" dirty="0"/>
              <a:t> </a:t>
            </a:r>
            <a:r>
              <a:rPr lang="en-US" dirty="0" err="1"/>
              <a:t>проверять</a:t>
            </a:r>
            <a:r>
              <a:rPr lang="en-US" dirty="0"/>
              <a:t> </a:t>
            </a:r>
            <a:r>
              <a:rPr lang="en-US" dirty="0" err="1"/>
              <a:t>наличие</a:t>
            </a:r>
            <a:r>
              <a:rPr lang="en-US" dirty="0"/>
              <a:t> у </a:t>
            </a:r>
            <a:r>
              <a:rPr lang="en-US" dirty="0" err="1"/>
              <a:t>компании</a:t>
            </a:r>
            <a:r>
              <a:rPr lang="en-US" dirty="0"/>
              <a:t> </a:t>
            </a:r>
            <a:r>
              <a:rPr lang="en-US" dirty="0" err="1"/>
              <a:t>лицензии</a:t>
            </a:r>
            <a:r>
              <a:rPr lang="en-US" dirty="0"/>
              <a:t> </a:t>
            </a:r>
            <a:r>
              <a:rPr lang="en-US" dirty="0" err="1"/>
              <a:t>Банка</a:t>
            </a:r>
            <a:r>
              <a:rPr lang="en-US" dirty="0"/>
              <a:t> </a:t>
            </a:r>
            <a:r>
              <a:rPr lang="en-US" dirty="0" err="1"/>
              <a:t>России</a:t>
            </a:r>
            <a:r>
              <a:rPr lang="en-US" dirty="0" smtClean="0"/>
              <a:t>. </a:t>
            </a:r>
            <a:r>
              <a:rPr lang="en-US" dirty="0" err="1" smtClean="0"/>
              <a:t>Покупая</a:t>
            </a:r>
            <a:r>
              <a:rPr lang="en-US" dirty="0" smtClean="0"/>
              <a:t> </a:t>
            </a:r>
            <a:r>
              <a:rPr lang="en-US" dirty="0" err="1" smtClean="0"/>
              <a:t>акции</a:t>
            </a:r>
            <a:r>
              <a:rPr lang="en-US" dirty="0" smtClean="0"/>
              <a:t> </a:t>
            </a:r>
            <a:r>
              <a:rPr lang="en-US" dirty="0" err="1" smtClean="0"/>
              <a:t>компании</a:t>
            </a:r>
            <a:r>
              <a:rPr lang="en-US" dirty="0" smtClean="0"/>
              <a:t>, </a:t>
            </a:r>
            <a:r>
              <a:rPr lang="en-US" dirty="0" err="1" smtClean="0"/>
              <a:t>вы</a:t>
            </a:r>
            <a:r>
              <a:rPr lang="en-US" dirty="0" smtClean="0"/>
              <a:t> </a:t>
            </a:r>
            <a:r>
              <a:rPr lang="en-US" dirty="0" err="1" smtClean="0"/>
              <a:t>можете</a:t>
            </a:r>
            <a:r>
              <a:rPr lang="en-US" dirty="0" smtClean="0"/>
              <a:t> </a:t>
            </a:r>
            <a:r>
              <a:rPr lang="en-US" dirty="0" err="1" smtClean="0"/>
              <a:t>получить</a:t>
            </a:r>
            <a:r>
              <a:rPr lang="en-US" dirty="0" smtClean="0"/>
              <a:t> </a:t>
            </a:r>
            <a:r>
              <a:rPr lang="en-US" dirty="0" err="1" smtClean="0"/>
              <a:t>доход</a:t>
            </a:r>
            <a:r>
              <a:rPr lang="en-US" dirty="0" smtClean="0"/>
              <a:t> в </a:t>
            </a:r>
            <a:r>
              <a:rPr lang="en-US" dirty="0" err="1" smtClean="0"/>
              <a:t>случае</a:t>
            </a:r>
            <a:r>
              <a:rPr lang="en-US" dirty="0" smtClean="0"/>
              <a:t>, </a:t>
            </a:r>
            <a:r>
              <a:rPr lang="en-US" dirty="0" err="1" smtClean="0"/>
              <a:t>если</a:t>
            </a:r>
            <a:r>
              <a:rPr lang="en-US" dirty="0" smtClean="0"/>
              <a:t> </a:t>
            </a:r>
            <a:r>
              <a:rPr lang="en-US" dirty="0" err="1" smtClean="0"/>
              <a:t>компания</a:t>
            </a:r>
            <a:r>
              <a:rPr lang="en-US" dirty="0" smtClean="0"/>
              <a:t> </a:t>
            </a:r>
            <a:r>
              <a:rPr lang="en-US" dirty="0" err="1" smtClean="0"/>
              <a:t>выплачивает</a:t>
            </a:r>
            <a:r>
              <a:rPr lang="en-US" dirty="0" smtClean="0"/>
              <a:t> </a:t>
            </a:r>
            <a:r>
              <a:rPr lang="en-US" dirty="0" err="1" smtClean="0"/>
              <a:t>дивиденды</a:t>
            </a:r>
            <a:r>
              <a:rPr lang="en-US" dirty="0" smtClean="0"/>
              <a:t>, а </a:t>
            </a:r>
            <a:r>
              <a:rPr lang="en-US" dirty="0" err="1" smtClean="0"/>
              <a:t>также</a:t>
            </a:r>
            <a:r>
              <a:rPr lang="en-US" dirty="0" smtClean="0"/>
              <a:t> </a:t>
            </a:r>
            <a:r>
              <a:rPr lang="en-US" dirty="0" err="1" smtClean="0"/>
              <a:t>от</a:t>
            </a:r>
            <a:r>
              <a:rPr lang="en-US" dirty="0" smtClean="0"/>
              <a:t> </a:t>
            </a:r>
            <a:r>
              <a:rPr lang="en-US" dirty="0" err="1" smtClean="0"/>
              <a:t>продажи</a:t>
            </a:r>
            <a:r>
              <a:rPr lang="en-US" dirty="0" smtClean="0"/>
              <a:t> </a:t>
            </a:r>
            <a:r>
              <a:rPr lang="en-US" dirty="0" err="1" smtClean="0"/>
              <a:t>акций</a:t>
            </a:r>
            <a:r>
              <a:rPr lang="en-US" dirty="0" smtClean="0"/>
              <a:t>, </a:t>
            </a:r>
            <a:r>
              <a:rPr lang="en-US" dirty="0" err="1" smtClean="0"/>
              <a:t>если</a:t>
            </a:r>
            <a:r>
              <a:rPr lang="en-US" dirty="0" smtClean="0"/>
              <a:t> </a:t>
            </a:r>
            <a:r>
              <a:rPr lang="en-US" dirty="0" err="1" smtClean="0"/>
              <a:t>они</a:t>
            </a:r>
            <a:r>
              <a:rPr lang="en-US" dirty="0" smtClean="0"/>
              <a:t> </a:t>
            </a:r>
            <a:r>
              <a:rPr lang="en-US" dirty="0" err="1" smtClean="0"/>
              <a:t>вырастут</a:t>
            </a:r>
            <a:r>
              <a:rPr lang="en-US" dirty="0" smtClean="0"/>
              <a:t> в </a:t>
            </a:r>
            <a:r>
              <a:rPr lang="en-US" dirty="0" err="1" smtClean="0"/>
              <a:t>цене</a:t>
            </a:r>
            <a:r>
              <a:rPr lang="en-US" dirty="0" smtClean="0"/>
              <a:t>. </a:t>
            </a:r>
            <a:r>
              <a:rPr lang="en-US" dirty="0" err="1" smtClean="0"/>
              <a:t>При</a:t>
            </a:r>
            <a:r>
              <a:rPr lang="en-US" dirty="0" smtClean="0"/>
              <a:t> </a:t>
            </a:r>
            <a:r>
              <a:rPr lang="en-US" dirty="0" err="1" smtClean="0"/>
              <a:t>покупке</a:t>
            </a:r>
            <a:r>
              <a:rPr lang="en-US" dirty="0" smtClean="0"/>
              <a:t> </a:t>
            </a:r>
            <a:r>
              <a:rPr lang="en-US" dirty="0" err="1" smtClean="0"/>
              <a:t>облигаций</a:t>
            </a:r>
            <a:r>
              <a:rPr lang="en-US" dirty="0" smtClean="0"/>
              <a:t> </a:t>
            </a:r>
            <a:r>
              <a:rPr lang="en-US" dirty="0" err="1" smtClean="0"/>
              <a:t>вы</a:t>
            </a:r>
            <a:r>
              <a:rPr lang="en-US" dirty="0" smtClean="0"/>
              <a:t>, </a:t>
            </a:r>
            <a:r>
              <a:rPr lang="en-US" dirty="0" err="1" smtClean="0"/>
              <a:t>по</a:t>
            </a:r>
            <a:r>
              <a:rPr lang="en-US" dirty="0" smtClean="0"/>
              <a:t> </a:t>
            </a:r>
            <a:r>
              <a:rPr lang="en-US" dirty="0" err="1" smtClean="0"/>
              <a:t>сути</a:t>
            </a:r>
            <a:r>
              <a:rPr lang="en-US" dirty="0" smtClean="0"/>
              <a:t>, </a:t>
            </a:r>
            <a:r>
              <a:rPr lang="en-US" dirty="0" err="1" smtClean="0"/>
              <a:t>даёте</a:t>
            </a:r>
            <a:r>
              <a:rPr lang="en-US" dirty="0" smtClean="0"/>
              <a:t> </a:t>
            </a:r>
            <a:r>
              <a:rPr lang="en-US" dirty="0" err="1" smtClean="0"/>
              <a:t>компании</a:t>
            </a:r>
            <a:r>
              <a:rPr lang="en-US" dirty="0" smtClean="0"/>
              <a:t> </a:t>
            </a:r>
            <a:r>
              <a:rPr lang="en-US" dirty="0" err="1" smtClean="0"/>
              <a:t>свои</a:t>
            </a:r>
            <a:r>
              <a:rPr lang="en-US" dirty="0" smtClean="0"/>
              <a:t> </a:t>
            </a:r>
            <a:r>
              <a:rPr lang="en-US" dirty="0" err="1" smtClean="0"/>
              <a:t>деньги</a:t>
            </a:r>
            <a:r>
              <a:rPr lang="en-US" dirty="0" smtClean="0"/>
              <a:t> в </a:t>
            </a:r>
            <a:r>
              <a:rPr lang="en-US" dirty="0" err="1" smtClean="0"/>
              <a:t>долг</a:t>
            </a:r>
            <a:r>
              <a:rPr lang="en-US" dirty="0" smtClean="0"/>
              <a:t> </a:t>
            </a:r>
            <a:r>
              <a:rPr lang="en-US" dirty="0" err="1" smtClean="0"/>
              <a:t>под</a:t>
            </a:r>
            <a:r>
              <a:rPr lang="en-US" dirty="0" smtClean="0"/>
              <a:t> </a:t>
            </a:r>
            <a:r>
              <a:rPr lang="en-US" dirty="0" err="1" smtClean="0"/>
              <a:t>процент</a:t>
            </a:r>
            <a:r>
              <a:rPr lang="en-US" dirty="0" smtClean="0"/>
              <a:t>,  </a:t>
            </a:r>
            <a:r>
              <a:rPr lang="en-US" dirty="0" err="1" smtClean="0"/>
              <a:t>который</a:t>
            </a:r>
            <a:r>
              <a:rPr lang="en-US" dirty="0" smtClean="0"/>
              <a:t> </a:t>
            </a:r>
            <a:r>
              <a:rPr lang="en-US" dirty="0" err="1" smtClean="0"/>
              <a:t>она</a:t>
            </a:r>
            <a:r>
              <a:rPr lang="en-US" dirty="0" smtClean="0"/>
              <a:t> </a:t>
            </a:r>
            <a:r>
              <a:rPr lang="en-US" dirty="0" err="1" smtClean="0"/>
              <a:t>вам</a:t>
            </a:r>
            <a:r>
              <a:rPr lang="en-US" dirty="0" smtClean="0"/>
              <a:t> </a:t>
            </a:r>
            <a:r>
              <a:rPr lang="en-US" dirty="0" err="1" smtClean="0"/>
              <a:t>будет</a:t>
            </a:r>
            <a:r>
              <a:rPr lang="en-US" dirty="0" smtClean="0"/>
              <a:t> </a:t>
            </a:r>
            <a:r>
              <a:rPr lang="en-US" dirty="0" err="1" smtClean="0"/>
              <a:t>регулярно</a:t>
            </a:r>
            <a:r>
              <a:rPr lang="en-US" dirty="0" smtClean="0"/>
              <a:t> </a:t>
            </a:r>
            <a:r>
              <a:rPr lang="en-US" dirty="0" err="1" smtClean="0"/>
              <a:t>выплачивать</a:t>
            </a:r>
            <a:r>
              <a:rPr lang="en-US" dirty="0" smtClean="0"/>
              <a:t>. </a:t>
            </a:r>
            <a:r>
              <a:rPr lang="en-US" dirty="0" err="1" smtClean="0"/>
              <a:t>Но</a:t>
            </a:r>
            <a:r>
              <a:rPr lang="en-US" dirty="0" smtClean="0"/>
              <a:t> </a:t>
            </a:r>
            <a:r>
              <a:rPr lang="en-US" dirty="0" err="1" smtClean="0"/>
              <a:t>не</a:t>
            </a:r>
            <a:r>
              <a:rPr lang="en-US" dirty="0" smtClean="0"/>
              <a:t> </a:t>
            </a:r>
            <a:r>
              <a:rPr lang="en-US" dirty="0" err="1" smtClean="0"/>
              <a:t>забывайте</a:t>
            </a:r>
            <a:r>
              <a:rPr lang="en-US" dirty="0" smtClean="0"/>
              <a:t> </a:t>
            </a:r>
            <a:r>
              <a:rPr lang="en-US" dirty="0" err="1" smtClean="0"/>
              <a:t>про</a:t>
            </a:r>
            <a:r>
              <a:rPr lang="en-US" dirty="0" smtClean="0"/>
              <a:t> </a:t>
            </a:r>
            <a:r>
              <a:rPr lang="en-US" dirty="0" err="1" smtClean="0"/>
              <a:t>главный</a:t>
            </a:r>
            <a:r>
              <a:rPr lang="en-US" dirty="0" smtClean="0"/>
              <a:t> </a:t>
            </a:r>
            <a:r>
              <a:rPr lang="en-US" dirty="0" err="1" smtClean="0"/>
              <a:t>риск</a:t>
            </a:r>
            <a:r>
              <a:rPr lang="en-US" dirty="0" smtClean="0"/>
              <a:t>. </a:t>
            </a:r>
            <a:r>
              <a:rPr lang="en-US" dirty="0" err="1" smtClean="0"/>
              <a:t>Например</a:t>
            </a:r>
            <a:r>
              <a:rPr lang="en-US" dirty="0" smtClean="0"/>
              <a:t>, </a:t>
            </a:r>
            <a:r>
              <a:rPr lang="en-US" dirty="0" err="1" smtClean="0"/>
              <a:t>ценные</a:t>
            </a:r>
            <a:r>
              <a:rPr lang="en-US" dirty="0" smtClean="0"/>
              <a:t> </a:t>
            </a:r>
            <a:r>
              <a:rPr lang="en-US" dirty="0" err="1" smtClean="0"/>
              <a:t>бумаги</a:t>
            </a:r>
            <a:r>
              <a:rPr lang="en-US" dirty="0" smtClean="0"/>
              <a:t> </a:t>
            </a:r>
            <a:r>
              <a:rPr lang="en-US" dirty="0" err="1" smtClean="0"/>
              <a:t>могут</a:t>
            </a:r>
            <a:r>
              <a:rPr lang="en-US" dirty="0" smtClean="0"/>
              <a:t> </a:t>
            </a:r>
            <a:r>
              <a:rPr lang="en-US" dirty="0" err="1" smtClean="0"/>
              <a:t>упасть</a:t>
            </a:r>
            <a:r>
              <a:rPr lang="en-US" dirty="0" smtClean="0"/>
              <a:t> в </a:t>
            </a:r>
            <a:r>
              <a:rPr lang="en-US" dirty="0" err="1" smtClean="0"/>
              <a:t>цене</a:t>
            </a:r>
            <a:r>
              <a:rPr lang="en-US" dirty="0" smtClean="0"/>
              <a:t>, и </a:t>
            </a:r>
            <a:r>
              <a:rPr lang="en-US" dirty="0" err="1" smtClean="0"/>
              <a:t>вы</a:t>
            </a:r>
            <a:r>
              <a:rPr lang="en-US" dirty="0" smtClean="0"/>
              <a:t> </a:t>
            </a:r>
            <a:r>
              <a:rPr lang="en-US" dirty="0" err="1" smtClean="0"/>
              <a:t>рискуете</a:t>
            </a:r>
            <a:r>
              <a:rPr lang="en-US" dirty="0" smtClean="0"/>
              <a:t> </a:t>
            </a:r>
            <a:r>
              <a:rPr lang="en-US" dirty="0" err="1" smtClean="0"/>
              <a:t>потерять</a:t>
            </a:r>
            <a:r>
              <a:rPr lang="en-US" dirty="0" smtClean="0"/>
              <a:t> </a:t>
            </a:r>
            <a:r>
              <a:rPr lang="en-US" dirty="0" err="1" smtClean="0"/>
              <a:t>ваши</a:t>
            </a:r>
            <a:r>
              <a:rPr lang="en-US" dirty="0" smtClean="0"/>
              <a:t> </a:t>
            </a:r>
            <a:r>
              <a:rPr lang="en-US" dirty="0" err="1" smtClean="0"/>
              <a:t>деньги</a:t>
            </a:r>
            <a:r>
              <a:rPr lang="en-US" dirty="0" smtClean="0"/>
              <a:t>. </a:t>
            </a:r>
            <a:r>
              <a:rPr lang="en-US" dirty="0" err="1" smtClean="0"/>
              <a:t>Поэтому</a:t>
            </a:r>
            <a:r>
              <a:rPr lang="en-US" dirty="0" smtClean="0"/>
              <a:t>, </a:t>
            </a:r>
            <a:r>
              <a:rPr lang="en-US" dirty="0" err="1" smtClean="0"/>
              <a:t>приняв</a:t>
            </a:r>
            <a:r>
              <a:rPr lang="en-US" dirty="0" smtClean="0"/>
              <a:t> </a:t>
            </a:r>
            <a:r>
              <a:rPr lang="en-US" dirty="0" err="1" smtClean="0"/>
              <a:t>решение</a:t>
            </a:r>
            <a:r>
              <a:rPr lang="en-US" dirty="0" smtClean="0"/>
              <a:t> </a:t>
            </a:r>
            <a:r>
              <a:rPr lang="en-US" dirty="0" err="1" smtClean="0"/>
              <a:t>инвестировать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рынке</a:t>
            </a:r>
            <a:r>
              <a:rPr lang="en-US" dirty="0" smtClean="0"/>
              <a:t> </a:t>
            </a:r>
            <a:r>
              <a:rPr lang="en-US" dirty="0" err="1" smtClean="0"/>
              <a:t>ценных</a:t>
            </a:r>
            <a:r>
              <a:rPr lang="en-US" dirty="0" smtClean="0"/>
              <a:t> </a:t>
            </a:r>
            <a:r>
              <a:rPr lang="en-US" dirty="0" err="1" smtClean="0"/>
              <a:t>бумаг</a:t>
            </a:r>
            <a:r>
              <a:rPr lang="en-US" dirty="0" smtClean="0"/>
              <a:t>, </a:t>
            </a:r>
            <a:r>
              <a:rPr lang="en-US" dirty="0" err="1" smtClean="0"/>
              <a:t>вы</a:t>
            </a:r>
            <a:r>
              <a:rPr lang="en-US" dirty="0" smtClean="0"/>
              <a:t> </a:t>
            </a:r>
            <a:r>
              <a:rPr lang="en-US" dirty="0" err="1" smtClean="0"/>
              <a:t>должны</a:t>
            </a:r>
            <a:r>
              <a:rPr lang="en-US" dirty="0" smtClean="0"/>
              <a:t> </a:t>
            </a:r>
            <a:r>
              <a:rPr lang="en-US" dirty="0" err="1" smtClean="0"/>
              <a:t>быстро</a:t>
            </a:r>
            <a:r>
              <a:rPr lang="en-US" dirty="0" smtClean="0"/>
              <a:t> </a:t>
            </a:r>
            <a:r>
              <a:rPr lang="en-US" dirty="0" err="1" smtClean="0"/>
              <a:t>реагировать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финансовые</a:t>
            </a:r>
            <a:r>
              <a:rPr lang="en-US" dirty="0" smtClean="0"/>
              <a:t> </a:t>
            </a:r>
            <a:r>
              <a:rPr lang="en-US" dirty="0" err="1" smtClean="0"/>
              <a:t>новости</a:t>
            </a:r>
            <a:r>
              <a:rPr lang="en-US" dirty="0" smtClean="0"/>
              <a:t>, и </a:t>
            </a:r>
            <a:r>
              <a:rPr lang="en-US" dirty="0" err="1" smtClean="0"/>
              <a:t>постоянно</a:t>
            </a:r>
            <a:r>
              <a:rPr lang="en-US" dirty="0" smtClean="0"/>
              <a:t> </a:t>
            </a:r>
            <a:r>
              <a:rPr lang="en-US" dirty="0" err="1" smtClean="0"/>
              <a:t>анализировать</a:t>
            </a:r>
            <a:r>
              <a:rPr lang="en-US" dirty="0" smtClean="0"/>
              <a:t> </a:t>
            </a:r>
            <a:r>
              <a:rPr lang="en-US" dirty="0" err="1" smtClean="0"/>
              <a:t>экономическую</a:t>
            </a:r>
            <a:r>
              <a:rPr lang="en-US" dirty="0" smtClean="0"/>
              <a:t> </a:t>
            </a:r>
            <a:r>
              <a:rPr lang="en-US" dirty="0" err="1" smtClean="0"/>
              <a:t>ситуацию</a:t>
            </a:r>
            <a:r>
              <a:rPr lang="en-US" dirty="0" smtClean="0"/>
              <a:t>. </a:t>
            </a:r>
            <a:r>
              <a:rPr lang="en-US" dirty="0" err="1" smtClean="0"/>
              <a:t>Если</a:t>
            </a:r>
            <a:r>
              <a:rPr lang="en-US" dirty="0" smtClean="0"/>
              <a:t> у </a:t>
            </a:r>
            <a:r>
              <a:rPr lang="en-US" dirty="0" err="1" smtClean="0"/>
              <a:t>вас</a:t>
            </a:r>
            <a:r>
              <a:rPr lang="en-US" dirty="0" smtClean="0"/>
              <a:t> </a:t>
            </a:r>
            <a:r>
              <a:rPr lang="en-US" dirty="0" err="1" smtClean="0"/>
              <a:t>недостаточно</a:t>
            </a:r>
            <a:r>
              <a:rPr lang="en-US" dirty="0" smtClean="0"/>
              <a:t> </a:t>
            </a:r>
            <a:r>
              <a:rPr lang="en-US" dirty="0" err="1" smtClean="0"/>
              <a:t>знаний</a:t>
            </a:r>
            <a:r>
              <a:rPr lang="en-US" dirty="0" smtClean="0"/>
              <a:t> и </a:t>
            </a:r>
            <a:r>
              <a:rPr lang="en-US" dirty="0" err="1" smtClean="0"/>
              <a:t>умений</a:t>
            </a:r>
            <a:r>
              <a:rPr lang="en-US" dirty="0" smtClean="0"/>
              <a:t>, </a:t>
            </a:r>
            <a:r>
              <a:rPr lang="en-US" dirty="0" err="1" smtClean="0"/>
              <a:t>но</a:t>
            </a:r>
            <a:r>
              <a:rPr lang="en-US" dirty="0" smtClean="0"/>
              <a:t> </a:t>
            </a:r>
            <a:r>
              <a:rPr lang="en-US" dirty="0" err="1" smtClean="0"/>
              <a:t>есть</a:t>
            </a:r>
            <a:r>
              <a:rPr lang="en-US" dirty="0" smtClean="0"/>
              <a:t> </a:t>
            </a:r>
            <a:r>
              <a:rPr lang="en-US" dirty="0" err="1" smtClean="0"/>
              <a:t>деньги</a:t>
            </a:r>
            <a:r>
              <a:rPr lang="en-US" dirty="0" smtClean="0"/>
              <a:t>, </a:t>
            </a:r>
            <a:r>
              <a:rPr lang="en-US" dirty="0" err="1" smtClean="0"/>
              <a:t>которые</a:t>
            </a:r>
            <a:r>
              <a:rPr lang="en-US" dirty="0" smtClean="0"/>
              <a:t> </a:t>
            </a:r>
            <a:r>
              <a:rPr lang="en-US" dirty="0" err="1" smtClean="0"/>
              <a:t>вы</a:t>
            </a:r>
            <a:r>
              <a:rPr lang="en-US" dirty="0" smtClean="0"/>
              <a:t> </a:t>
            </a:r>
            <a:r>
              <a:rPr lang="en-US" dirty="0" err="1" smtClean="0"/>
              <a:t>хотите</a:t>
            </a:r>
            <a:r>
              <a:rPr lang="en-US" dirty="0" smtClean="0"/>
              <a:t> </a:t>
            </a:r>
            <a:r>
              <a:rPr lang="en-US" dirty="0" err="1" smtClean="0"/>
              <a:t>инвестировать</a:t>
            </a:r>
            <a:r>
              <a:rPr lang="en-US" dirty="0" smtClean="0"/>
              <a:t> –  </a:t>
            </a:r>
            <a:r>
              <a:rPr lang="en-US" dirty="0" err="1" smtClean="0"/>
              <a:t>лучше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83" name="Shape 2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Чтобы не потерять деньги, вам необходимо запомнить несколько обязательных правил. (Перечисляем основные правила.)</a:t>
            </a:r>
          </a:p>
        </p:txBody>
      </p:sp>
      <p:sp>
        <p:nvSpPr>
          <p:cNvPr id="306" name="Shape 3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err="1" smtClean="0"/>
              <a:t>Итак</a:t>
            </a:r>
            <a:r>
              <a:rPr lang="en-US" dirty="0"/>
              <a:t>,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того</a:t>
            </a:r>
            <a:r>
              <a:rPr lang="en-US" dirty="0"/>
              <a:t> </a:t>
            </a:r>
            <a:r>
              <a:rPr lang="en-US" dirty="0" err="1"/>
              <a:t>чтобы</a:t>
            </a:r>
            <a:r>
              <a:rPr lang="en-US" dirty="0"/>
              <a:t> </a:t>
            </a:r>
            <a:r>
              <a:rPr lang="en-US" dirty="0" err="1"/>
              <a:t>добиться</a:t>
            </a:r>
            <a:r>
              <a:rPr lang="en-US" dirty="0"/>
              <a:t> </a:t>
            </a:r>
            <a:r>
              <a:rPr lang="en-US" dirty="0" err="1"/>
              <a:t>поставленных</a:t>
            </a:r>
            <a:r>
              <a:rPr lang="en-US" dirty="0"/>
              <a:t> </a:t>
            </a:r>
            <a:r>
              <a:rPr lang="en-US" dirty="0" err="1"/>
              <a:t>финансовых</a:t>
            </a:r>
            <a:r>
              <a:rPr lang="en-US" dirty="0"/>
              <a:t> </a:t>
            </a:r>
            <a:r>
              <a:rPr lang="en-US" dirty="0" err="1"/>
              <a:t>целей</a:t>
            </a:r>
            <a:r>
              <a:rPr lang="en-US" dirty="0"/>
              <a:t>, </a:t>
            </a:r>
            <a:r>
              <a:rPr lang="en-US" dirty="0" err="1"/>
              <a:t>мы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должны</a:t>
            </a:r>
            <a:r>
              <a:rPr lang="en-US" dirty="0"/>
              <a:t> </a:t>
            </a:r>
            <a:r>
              <a:rPr lang="en-US" dirty="0" err="1"/>
              <a:t>совершать</a:t>
            </a:r>
            <a:r>
              <a:rPr lang="en-US" dirty="0"/>
              <a:t> </a:t>
            </a:r>
            <a:r>
              <a:rPr lang="en-US" dirty="0" err="1"/>
              <a:t>финансовые</a:t>
            </a:r>
            <a:r>
              <a:rPr lang="en-US" dirty="0"/>
              <a:t> </a:t>
            </a:r>
            <a:r>
              <a:rPr lang="en-US" dirty="0" err="1"/>
              <a:t>ошибки</a:t>
            </a:r>
            <a:r>
              <a:rPr lang="en-US" dirty="0"/>
              <a:t>.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этого</a:t>
            </a:r>
            <a:r>
              <a:rPr lang="en-US" dirty="0"/>
              <a:t> </a:t>
            </a:r>
            <a:r>
              <a:rPr lang="en-US" dirty="0" err="1"/>
              <a:t>постоянно</a:t>
            </a:r>
            <a:r>
              <a:rPr lang="en-US" dirty="0"/>
              <a:t> </a:t>
            </a:r>
            <a:r>
              <a:rPr lang="en-US" dirty="0" err="1"/>
              <a:t>работайте</a:t>
            </a:r>
            <a:r>
              <a:rPr lang="en-US" dirty="0"/>
              <a:t> </a:t>
            </a:r>
            <a:r>
              <a:rPr lang="en-US" dirty="0" err="1"/>
              <a:t>над</a:t>
            </a:r>
            <a:r>
              <a:rPr lang="en-US" dirty="0"/>
              <a:t> </a:t>
            </a:r>
            <a:r>
              <a:rPr lang="en-US" dirty="0" err="1"/>
              <a:t>собой</a:t>
            </a:r>
            <a:r>
              <a:rPr lang="en-US" dirty="0"/>
              <a:t>. (</a:t>
            </a:r>
            <a:r>
              <a:rPr lang="en-US" dirty="0" err="1"/>
              <a:t>Перечисляем</a:t>
            </a:r>
            <a:r>
              <a:rPr lang="en-US" dirty="0"/>
              <a:t> </a:t>
            </a:r>
            <a:r>
              <a:rPr lang="en-US" dirty="0" err="1"/>
              <a:t>советы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слайде</a:t>
            </a:r>
            <a:r>
              <a:rPr lang="en-US" dirty="0"/>
              <a:t>.)</a:t>
            </a:r>
          </a:p>
        </p:txBody>
      </p:sp>
      <p:sp>
        <p:nvSpPr>
          <p:cNvPr id="321" name="Shape 3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Помимо</a:t>
            </a:r>
            <a:r>
              <a:rPr lang="en-US" dirty="0"/>
              <a:t> </a:t>
            </a:r>
            <a:r>
              <a:rPr lang="en-US" dirty="0" err="1"/>
              <a:t>полезных</a:t>
            </a:r>
            <a:r>
              <a:rPr lang="en-US" dirty="0"/>
              <a:t> </a:t>
            </a:r>
            <a:r>
              <a:rPr lang="en-US" dirty="0" err="1"/>
              <a:t>финансовых</a:t>
            </a:r>
            <a:r>
              <a:rPr lang="en-US" dirty="0"/>
              <a:t> </a:t>
            </a:r>
            <a:r>
              <a:rPr lang="en-US" dirty="0" err="1"/>
              <a:t>инструментов</a:t>
            </a:r>
            <a:r>
              <a:rPr lang="en-US" dirty="0"/>
              <a:t> </a:t>
            </a:r>
            <a:r>
              <a:rPr lang="en-US" dirty="0" err="1"/>
              <a:t>существуют</a:t>
            </a:r>
            <a:r>
              <a:rPr lang="en-US" dirty="0"/>
              <a:t> </a:t>
            </a:r>
            <a:r>
              <a:rPr lang="en-US" dirty="0" err="1"/>
              <a:t>услуги</a:t>
            </a:r>
            <a:r>
              <a:rPr lang="en-US" dirty="0"/>
              <a:t>, </a:t>
            </a:r>
            <a:r>
              <a:rPr lang="en-US" dirty="0" err="1"/>
              <a:t>которые</a:t>
            </a:r>
            <a:r>
              <a:rPr lang="en-US" dirty="0"/>
              <a:t> </a:t>
            </a:r>
            <a:r>
              <a:rPr lang="en-US" dirty="0" err="1"/>
              <a:t>стоит</a:t>
            </a:r>
            <a:r>
              <a:rPr lang="en-US" dirty="0"/>
              <a:t> </a:t>
            </a:r>
            <a:r>
              <a:rPr lang="en-US" dirty="0" err="1"/>
              <a:t>обходить</a:t>
            </a:r>
            <a:r>
              <a:rPr lang="en-US" dirty="0"/>
              <a:t> </a:t>
            </a:r>
            <a:r>
              <a:rPr lang="en-US" dirty="0" err="1"/>
              <a:t>стороной</a:t>
            </a:r>
            <a:r>
              <a:rPr lang="en-US" dirty="0"/>
              <a:t>.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/>
              <a:t>1.	</a:t>
            </a:r>
            <a:r>
              <a:rPr lang="en-US" b="1" dirty="0" err="1"/>
              <a:t>Классическая</a:t>
            </a:r>
            <a:r>
              <a:rPr lang="en-US" b="1" dirty="0"/>
              <a:t> </a:t>
            </a:r>
            <a:r>
              <a:rPr lang="en-US" b="1" dirty="0" err="1"/>
              <a:t>финансовая</a:t>
            </a:r>
            <a:r>
              <a:rPr lang="en-US" b="1" dirty="0"/>
              <a:t> </a:t>
            </a:r>
            <a:r>
              <a:rPr lang="en-US" b="1" dirty="0" err="1"/>
              <a:t>пирамида</a:t>
            </a:r>
            <a:r>
              <a:rPr lang="en-US" dirty="0"/>
              <a:t> – </a:t>
            </a:r>
            <a:r>
              <a:rPr lang="en-US" dirty="0" err="1"/>
              <a:t>это</a:t>
            </a:r>
            <a:r>
              <a:rPr lang="en-US" dirty="0"/>
              <a:t> </a:t>
            </a:r>
            <a:r>
              <a:rPr lang="en-US" dirty="0" err="1"/>
              <a:t>схема</a:t>
            </a:r>
            <a:r>
              <a:rPr lang="en-US" dirty="0"/>
              <a:t> </a:t>
            </a:r>
            <a:r>
              <a:rPr lang="en-US" dirty="0" err="1"/>
              <a:t>мошенничества</a:t>
            </a:r>
            <a:r>
              <a:rPr lang="en-US" dirty="0"/>
              <a:t>, в </a:t>
            </a:r>
            <a:r>
              <a:rPr lang="en-US" dirty="0" err="1"/>
              <a:t>которой</a:t>
            </a:r>
            <a:r>
              <a:rPr lang="en-US" dirty="0"/>
              <a:t> </a:t>
            </a:r>
            <a:r>
              <a:rPr lang="en-US" dirty="0" err="1"/>
              <a:t>прибыль</a:t>
            </a:r>
            <a:r>
              <a:rPr lang="en-US" dirty="0"/>
              <a:t> </a:t>
            </a:r>
            <a:r>
              <a:rPr lang="en-US" dirty="0" err="1"/>
              <a:t>первым</a:t>
            </a:r>
            <a:r>
              <a:rPr lang="en-US" dirty="0"/>
              <a:t> </a:t>
            </a:r>
            <a:r>
              <a:rPr lang="en-US" dirty="0" err="1"/>
              <a:t>участникам</a:t>
            </a:r>
            <a:r>
              <a:rPr lang="en-US" dirty="0"/>
              <a:t> </a:t>
            </a:r>
            <a:r>
              <a:rPr lang="en-US" dirty="0" err="1"/>
              <a:t>первое</a:t>
            </a:r>
            <a:r>
              <a:rPr lang="en-US" dirty="0"/>
              <a:t> </a:t>
            </a:r>
            <a:r>
              <a:rPr lang="en-US" dirty="0" err="1"/>
              <a:t>время</a:t>
            </a:r>
            <a:r>
              <a:rPr lang="en-US" dirty="0"/>
              <a:t> </a:t>
            </a:r>
            <a:r>
              <a:rPr lang="en-US" dirty="0" err="1"/>
              <a:t>выплачивается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счёт</a:t>
            </a:r>
            <a:r>
              <a:rPr lang="en-US" dirty="0"/>
              <a:t> </a:t>
            </a:r>
            <a:r>
              <a:rPr lang="en-US" dirty="0" err="1"/>
              <a:t>новых</a:t>
            </a:r>
            <a:r>
              <a:rPr lang="en-US" dirty="0"/>
              <a:t> </a:t>
            </a:r>
            <a:r>
              <a:rPr lang="en-US" dirty="0" err="1"/>
              <a:t>участников</a:t>
            </a:r>
            <a:r>
              <a:rPr lang="en-US" dirty="0"/>
              <a:t>. </a:t>
            </a:r>
            <a:r>
              <a:rPr lang="en-US" dirty="0" err="1"/>
              <a:t>Однако</a:t>
            </a:r>
            <a:r>
              <a:rPr lang="en-US" dirty="0"/>
              <a:t> </a:t>
            </a:r>
            <a:r>
              <a:rPr lang="en-US" dirty="0" err="1"/>
              <a:t>сейчас</a:t>
            </a:r>
            <a:r>
              <a:rPr lang="en-US" dirty="0"/>
              <a:t> </a:t>
            </a:r>
            <a:r>
              <a:rPr lang="en-US" dirty="0" err="1"/>
              <a:t>пирамиды</a:t>
            </a:r>
            <a:r>
              <a:rPr lang="en-US" dirty="0"/>
              <a:t> </a:t>
            </a:r>
            <a:r>
              <a:rPr lang="en-US" dirty="0" err="1"/>
              <a:t>изменились</a:t>
            </a:r>
            <a:r>
              <a:rPr lang="en-US" dirty="0"/>
              <a:t> – </a:t>
            </a:r>
            <a:r>
              <a:rPr lang="en-US" dirty="0" err="1"/>
              <a:t>они</a:t>
            </a:r>
            <a:r>
              <a:rPr lang="en-US" dirty="0"/>
              <a:t> </a:t>
            </a:r>
            <a:r>
              <a:rPr lang="en-US" dirty="0" err="1"/>
              <a:t>маленькие</a:t>
            </a:r>
            <a:r>
              <a:rPr lang="en-US" dirty="0"/>
              <a:t>, </a:t>
            </a:r>
            <a:r>
              <a:rPr lang="en-US" dirty="0" err="1"/>
              <a:t>работают</a:t>
            </a:r>
            <a:r>
              <a:rPr lang="en-US" dirty="0"/>
              <a:t> </a:t>
            </a:r>
            <a:r>
              <a:rPr lang="en-US" dirty="0" err="1"/>
              <a:t>очень</a:t>
            </a:r>
            <a:r>
              <a:rPr lang="en-US" dirty="0"/>
              <a:t> </a:t>
            </a:r>
            <a:r>
              <a:rPr lang="en-US" dirty="0" err="1"/>
              <a:t>быстро</a:t>
            </a:r>
            <a:r>
              <a:rPr lang="en-US" dirty="0"/>
              <a:t> и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платят</a:t>
            </a:r>
            <a:r>
              <a:rPr lang="en-US" dirty="0"/>
              <a:t> </a:t>
            </a:r>
            <a:r>
              <a:rPr lang="en-US" dirty="0" err="1"/>
              <a:t>вообще</a:t>
            </a:r>
            <a:r>
              <a:rPr lang="en-US" dirty="0"/>
              <a:t> </a:t>
            </a:r>
            <a:r>
              <a:rPr lang="en-US" dirty="0" err="1"/>
              <a:t>никому</a:t>
            </a:r>
            <a:r>
              <a:rPr lang="en-US" dirty="0"/>
              <a:t>, </a:t>
            </a:r>
            <a:r>
              <a:rPr lang="en-US" dirty="0" err="1"/>
              <a:t>даже</a:t>
            </a:r>
            <a:r>
              <a:rPr lang="en-US" dirty="0"/>
              <a:t> </a:t>
            </a:r>
            <a:r>
              <a:rPr lang="en-US" dirty="0" err="1"/>
              <a:t>самым</a:t>
            </a:r>
            <a:r>
              <a:rPr lang="en-US" dirty="0"/>
              <a:t> </a:t>
            </a:r>
            <a:r>
              <a:rPr lang="en-US" dirty="0" err="1"/>
              <a:t>первым</a:t>
            </a:r>
            <a:r>
              <a:rPr lang="en-US" dirty="0"/>
              <a:t> </a:t>
            </a:r>
            <a:r>
              <a:rPr lang="en-US" dirty="0" err="1"/>
              <a:t>клиентам</a:t>
            </a:r>
            <a:r>
              <a:rPr lang="en-US" dirty="0"/>
              <a:t>. </a:t>
            </a:r>
            <a:r>
              <a:rPr lang="en-US" dirty="0" err="1"/>
              <a:t>Новые</a:t>
            </a:r>
            <a:r>
              <a:rPr lang="en-US" dirty="0"/>
              <a:t> </a:t>
            </a:r>
            <a:r>
              <a:rPr lang="en-US" dirty="0" err="1"/>
              <a:t>разновидности</a:t>
            </a:r>
            <a:r>
              <a:rPr lang="en-US" dirty="0"/>
              <a:t> и </a:t>
            </a:r>
            <a:r>
              <a:rPr lang="en-US" dirty="0" err="1"/>
              <a:t>схемы</a:t>
            </a:r>
            <a:r>
              <a:rPr lang="en-US" dirty="0"/>
              <a:t> </a:t>
            </a:r>
            <a:r>
              <a:rPr lang="en-US" dirty="0" err="1"/>
              <a:t>обмана</a:t>
            </a:r>
            <a:r>
              <a:rPr lang="en-US" dirty="0"/>
              <a:t> </a:t>
            </a:r>
            <a:r>
              <a:rPr lang="en-US" dirty="0" err="1"/>
              <a:t>появляются</a:t>
            </a:r>
            <a:r>
              <a:rPr lang="en-US" dirty="0"/>
              <a:t> </a:t>
            </a:r>
            <a:r>
              <a:rPr lang="en-US" dirty="0" err="1"/>
              <a:t>практически</a:t>
            </a:r>
            <a:r>
              <a:rPr lang="en-US" dirty="0"/>
              <a:t> </a:t>
            </a:r>
            <a:r>
              <a:rPr lang="en-US" dirty="0" err="1"/>
              <a:t>каждый</a:t>
            </a:r>
            <a:r>
              <a:rPr lang="en-US" dirty="0"/>
              <a:t> </a:t>
            </a:r>
            <a:r>
              <a:rPr lang="en-US" dirty="0" err="1"/>
              <a:t>день</a:t>
            </a:r>
            <a:r>
              <a:rPr lang="en-US" dirty="0"/>
              <a:t>, и </a:t>
            </a:r>
            <a:r>
              <a:rPr lang="en-US" dirty="0" err="1"/>
              <a:t>распознать</a:t>
            </a:r>
            <a:r>
              <a:rPr lang="en-US" dirty="0"/>
              <a:t> </a:t>
            </a:r>
            <a:r>
              <a:rPr lang="en-US" dirty="0" err="1"/>
              <a:t>их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всегда</a:t>
            </a:r>
            <a:r>
              <a:rPr lang="en-US" dirty="0"/>
              <a:t> </a:t>
            </a:r>
            <a:r>
              <a:rPr lang="en-US" dirty="0" err="1"/>
              <a:t>легко</a:t>
            </a:r>
            <a:r>
              <a:rPr lang="en-US" dirty="0"/>
              <a:t>. </a:t>
            </a:r>
            <a:r>
              <a:rPr lang="en-US" dirty="0" err="1"/>
              <a:t>Те</a:t>
            </a:r>
            <a:r>
              <a:rPr lang="en-US" dirty="0"/>
              <a:t>, </a:t>
            </a:r>
            <a:r>
              <a:rPr lang="en-US" dirty="0" err="1"/>
              <a:t>кто</a:t>
            </a:r>
            <a:r>
              <a:rPr lang="en-US" dirty="0"/>
              <a:t> </a:t>
            </a:r>
            <a:r>
              <a:rPr lang="en-US" dirty="0" err="1"/>
              <a:t>принимает</a:t>
            </a:r>
            <a:r>
              <a:rPr lang="en-US" dirty="0"/>
              <a:t> </a:t>
            </a:r>
            <a:r>
              <a:rPr lang="en-US" dirty="0" err="1"/>
              <a:t>участие</a:t>
            </a:r>
            <a:r>
              <a:rPr lang="en-US" dirty="0"/>
              <a:t> в </a:t>
            </a:r>
            <a:r>
              <a:rPr lang="en-US" dirty="0" err="1"/>
              <a:t>подобных</a:t>
            </a:r>
            <a:r>
              <a:rPr lang="en-US" dirty="0"/>
              <a:t> </a:t>
            </a:r>
            <a:r>
              <a:rPr lang="en-US" dirty="0" err="1"/>
              <a:t>схемах</a:t>
            </a:r>
            <a:r>
              <a:rPr lang="en-US" dirty="0"/>
              <a:t>, </a:t>
            </a:r>
            <a:r>
              <a:rPr lang="en-US" dirty="0" err="1"/>
              <a:t>надеясь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лёгкие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, </a:t>
            </a:r>
            <a:r>
              <a:rPr lang="en-US" dirty="0" err="1"/>
              <a:t>всегда</a:t>
            </a:r>
            <a:r>
              <a:rPr lang="en-US" dirty="0"/>
              <a:t> </a:t>
            </a:r>
            <a:r>
              <a:rPr lang="en-US" dirty="0" err="1"/>
              <a:t>остаются</a:t>
            </a:r>
            <a:r>
              <a:rPr lang="en-US" dirty="0"/>
              <a:t> в </a:t>
            </a:r>
            <a:r>
              <a:rPr lang="en-US" dirty="0" err="1"/>
              <a:t>проигрыше</a:t>
            </a:r>
            <a:r>
              <a:rPr lang="en-US" dirty="0"/>
              <a:t>. </a:t>
            </a:r>
            <a:r>
              <a:rPr lang="en-US" dirty="0" err="1"/>
              <a:t>Кстати</a:t>
            </a:r>
            <a:r>
              <a:rPr lang="en-US" dirty="0"/>
              <a:t>,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организацию</a:t>
            </a:r>
            <a:r>
              <a:rPr lang="en-US" dirty="0"/>
              <a:t> </a:t>
            </a:r>
            <a:r>
              <a:rPr lang="en-US" dirty="0" err="1"/>
              <a:t>финансовых</a:t>
            </a:r>
            <a:r>
              <a:rPr lang="en-US" dirty="0"/>
              <a:t> </a:t>
            </a:r>
            <a:r>
              <a:rPr lang="en-US" dirty="0" err="1"/>
              <a:t>пирамид</a:t>
            </a:r>
            <a:r>
              <a:rPr lang="en-US" dirty="0"/>
              <a:t> с 2016 </a:t>
            </a:r>
            <a:r>
              <a:rPr lang="en-US" dirty="0" err="1"/>
              <a:t>года</a:t>
            </a:r>
            <a:r>
              <a:rPr lang="en-US" dirty="0"/>
              <a:t> </a:t>
            </a:r>
            <a:r>
              <a:rPr lang="en-US" dirty="0" err="1"/>
              <a:t>установлена</a:t>
            </a:r>
            <a:r>
              <a:rPr lang="en-US" dirty="0"/>
              <a:t> </a:t>
            </a:r>
            <a:r>
              <a:rPr lang="en-US" dirty="0" err="1"/>
              <a:t>уголовная</a:t>
            </a:r>
            <a:r>
              <a:rPr lang="en-US" dirty="0"/>
              <a:t> </a:t>
            </a:r>
            <a:r>
              <a:rPr lang="en-US" dirty="0" err="1"/>
              <a:t>ответственность</a:t>
            </a:r>
            <a:r>
              <a:rPr lang="en-US" dirty="0"/>
              <a:t>.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/>
              <a:t>2.	</a:t>
            </a:r>
            <a:r>
              <a:rPr lang="en-US" b="1" dirty="0" err="1"/>
              <a:t>Игровые</a:t>
            </a:r>
            <a:r>
              <a:rPr lang="en-US" b="1" dirty="0"/>
              <a:t> </a:t>
            </a:r>
            <a:r>
              <a:rPr lang="en-US" b="1" dirty="0" err="1"/>
              <a:t>автоматы</a:t>
            </a:r>
            <a:r>
              <a:rPr lang="en-US" b="1" dirty="0"/>
              <a:t>, </a:t>
            </a:r>
            <a:r>
              <a:rPr lang="en-US" b="1" dirty="0" err="1"/>
              <a:t>азартные</a:t>
            </a:r>
            <a:r>
              <a:rPr lang="en-US" b="1" dirty="0"/>
              <a:t> </a:t>
            </a:r>
            <a:r>
              <a:rPr lang="en-US" b="1" dirty="0" err="1"/>
              <a:t>игры</a:t>
            </a:r>
            <a:r>
              <a:rPr lang="en-US" b="1" dirty="0"/>
              <a:t>, </a:t>
            </a:r>
            <a:r>
              <a:rPr lang="en-US" b="1" dirty="0" err="1"/>
              <a:t>казино</a:t>
            </a:r>
            <a:r>
              <a:rPr lang="en-US" b="1" dirty="0"/>
              <a:t>, </a:t>
            </a:r>
            <a:r>
              <a:rPr lang="en-US" b="1" dirty="0" err="1"/>
              <a:t>букмекерские</a:t>
            </a:r>
            <a:r>
              <a:rPr lang="en-US" b="1" dirty="0"/>
              <a:t> </a:t>
            </a:r>
            <a:r>
              <a:rPr lang="en-US" b="1" dirty="0" err="1"/>
              <a:t>конторы</a:t>
            </a:r>
            <a:r>
              <a:rPr lang="en-US" b="1" dirty="0"/>
              <a:t>.</a:t>
            </a:r>
            <a:r>
              <a:rPr lang="en-US" dirty="0"/>
              <a:t> В </a:t>
            </a:r>
            <a:r>
              <a:rPr lang="en-US" dirty="0" err="1"/>
              <a:t>нашей</a:t>
            </a:r>
            <a:r>
              <a:rPr lang="en-US" dirty="0"/>
              <a:t> </a:t>
            </a:r>
            <a:r>
              <a:rPr lang="en-US" dirty="0" err="1"/>
              <a:t>стране</a:t>
            </a:r>
            <a:r>
              <a:rPr lang="en-US" dirty="0"/>
              <a:t> </a:t>
            </a:r>
            <a:r>
              <a:rPr lang="en-US" dirty="0" err="1"/>
              <a:t>азартные</a:t>
            </a:r>
            <a:r>
              <a:rPr lang="en-US" dirty="0"/>
              <a:t> </a:t>
            </a:r>
            <a:r>
              <a:rPr lang="en-US" dirty="0" err="1"/>
              <a:t>игры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 </a:t>
            </a:r>
            <a:r>
              <a:rPr lang="en-US" dirty="0" err="1"/>
              <a:t>запрещены</a:t>
            </a:r>
            <a:r>
              <a:rPr lang="en-US" dirty="0"/>
              <a:t>, </a:t>
            </a:r>
            <a:r>
              <a:rPr lang="en-US" dirty="0" err="1"/>
              <a:t>кроме</a:t>
            </a:r>
            <a:r>
              <a:rPr lang="en-US" dirty="0"/>
              <a:t> </a:t>
            </a:r>
            <a:r>
              <a:rPr lang="en-US" dirty="0" err="1"/>
              <a:t>нескольких</a:t>
            </a:r>
            <a:r>
              <a:rPr lang="en-US" dirty="0"/>
              <a:t> </a:t>
            </a:r>
            <a:r>
              <a:rPr lang="en-US" dirty="0" err="1"/>
              <a:t>специальных</a:t>
            </a:r>
            <a:r>
              <a:rPr lang="en-US" dirty="0"/>
              <a:t> </a:t>
            </a:r>
            <a:r>
              <a:rPr lang="en-US" dirty="0" err="1"/>
              <a:t>игорных</a:t>
            </a:r>
            <a:r>
              <a:rPr lang="en-US" dirty="0"/>
              <a:t> </a:t>
            </a:r>
            <a:r>
              <a:rPr lang="en-US" dirty="0" err="1"/>
              <a:t>зон</a:t>
            </a:r>
            <a:r>
              <a:rPr lang="en-US" dirty="0"/>
              <a:t>. </a:t>
            </a:r>
            <a:r>
              <a:rPr lang="en-US" dirty="0" err="1"/>
              <a:t>Если</a:t>
            </a:r>
            <a:r>
              <a:rPr lang="en-US" dirty="0"/>
              <a:t> </a:t>
            </a:r>
            <a:r>
              <a:rPr lang="en-US" dirty="0" err="1" smtClean="0"/>
              <a:t>захотите</a:t>
            </a:r>
            <a:r>
              <a:rPr lang="en-US" dirty="0" smtClean="0"/>
              <a:t> </a:t>
            </a:r>
            <a:r>
              <a:rPr lang="en-US" dirty="0" err="1"/>
              <a:t>испытать</a:t>
            </a:r>
            <a:r>
              <a:rPr lang="en-US" dirty="0"/>
              <a:t> </a:t>
            </a:r>
            <a:r>
              <a:rPr lang="en-US" dirty="0" err="1"/>
              <a:t>удачу</a:t>
            </a:r>
            <a:r>
              <a:rPr lang="en-US" dirty="0"/>
              <a:t> в </a:t>
            </a:r>
            <a:r>
              <a:rPr lang="en-US" dirty="0" err="1"/>
              <a:t>казино</a:t>
            </a:r>
            <a:r>
              <a:rPr lang="en-US" dirty="0"/>
              <a:t>, </a:t>
            </a:r>
            <a:r>
              <a:rPr lang="en-US" dirty="0" err="1"/>
              <a:t>то</a:t>
            </a:r>
            <a:r>
              <a:rPr lang="en-US" dirty="0"/>
              <a:t> </a:t>
            </a:r>
            <a:r>
              <a:rPr lang="en-US" dirty="0" err="1"/>
              <a:t>отнеситесь</a:t>
            </a:r>
            <a:r>
              <a:rPr lang="en-US" dirty="0"/>
              <a:t> к </a:t>
            </a:r>
            <a:r>
              <a:rPr lang="en-US" dirty="0" err="1"/>
              <a:t>этому</a:t>
            </a:r>
            <a:r>
              <a:rPr lang="en-US" dirty="0"/>
              <a:t> </a:t>
            </a:r>
            <a:r>
              <a:rPr lang="en-US" dirty="0" err="1"/>
              <a:t>как</a:t>
            </a:r>
            <a:r>
              <a:rPr lang="en-US" dirty="0"/>
              <a:t> к </a:t>
            </a:r>
            <a:r>
              <a:rPr lang="en-US" dirty="0" err="1"/>
              <a:t>походу</a:t>
            </a:r>
            <a:r>
              <a:rPr lang="en-US" dirty="0"/>
              <a:t> в </a:t>
            </a:r>
            <a:r>
              <a:rPr lang="en-US" dirty="0" err="1"/>
              <a:t>развлекательный</a:t>
            </a:r>
            <a:r>
              <a:rPr lang="en-US" dirty="0"/>
              <a:t> </a:t>
            </a:r>
            <a:r>
              <a:rPr lang="en-US" dirty="0" err="1"/>
              <a:t>центр</a:t>
            </a:r>
            <a:r>
              <a:rPr lang="en-US" dirty="0"/>
              <a:t>: </a:t>
            </a:r>
            <a:r>
              <a:rPr lang="en-US" dirty="0" err="1"/>
              <a:t>возьмите</a:t>
            </a:r>
            <a:r>
              <a:rPr lang="en-US" dirty="0"/>
              <a:t> с </a:t>
            </a:r>
            <a:r>
              <a:rPr lang="en-US" dirty="0" err="1"/>
              <a:t>собой</a:t>
            </a:r>
            <a:r>
              <a:rPr lang="en-US" dirty="0"/>
              <a:t> </a:t>
            </a:r>
            <a:r>
              <a:rPr lang="en-US" dirty="0" err="1"/>
              <a:t>сумму</a:t>
            </a:r>
            <a:r>
              <a:rPr lang="en-US" dirty="0"/>
              <a:t> </a:t>
            </a:r>
            <a:r>
              <a:rPr lang="en-US" dirty="0" err="1"/>
              <a:t>денег</a:t>
            </a:r>
            <a:r>
              <a:rPr lang="en-US" dirty="0"/>
              <a:t>, </a:t>
            </a:r>
            <a:r>
              <a:rPr lang="en-US" dirty="0" err="1"/>
              <a:t>которую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заранее</a:t>
            </a:r>
            <a:r>
              <a:rPr lang="en-US" dirty="0"/>
              <a:t> </a:t>
            </a:r>
            <a:r>
              <a:rPr lang="en-US" dirty="0" err="1"/>
              <a:t>готовы</a:t>
            </a:r>
            <a:r>
              <a:rPr lang="en-US" dirty="0"/>
              <a:t> </a:t>
            </a:r>
            <a:r>
              <a:rPr lang="en-US" dirty="0" err="1"/>
              <a:t>потратить</a:t>
            </a:r>
            <a:r>
              <a:rPr lang="en-US" dirty="0"/>
              <a:t> и </a:t>
            </a:r>
            <a:r>
              <a:rPr lang="en-US" dirty="0" err="1"/>
              <a:t>просто</a:t>
            </a:r>
            <a:r>
              <a:rPr lang="en-US" dirty="0"/>
              <a:t> </a:t>
            </a:r>
            <a:r>
              <a:rPr lang="en-US" dirty="0" err="1"/>
              <a:t>получите</a:t>
            </a:r>
            <a:r>
              <a:rPr lang="en-US" dirty="0"/>
              <a:t> </a:t>
            </a:r>
            <a:r>
              <a:rPr lang="en-US" dirty="0" err="1"/>
              <a:t>удовольствие</a:t>
            </a:r>
            <a:r>
              <a:rPr lang="en-US" dirty="0"/>
              <a:t> </a:t>
            </a:r>
            <a:r>
              <a:rPr lang="en-US" dirty="0" err="1"/>
              <a:t>от</a:t>
            </a:r>
            <a:r>
              <a:rPr lang="en-US" dirty="0"/>
              <a:t> </a:t>
            </a:r>
            <a:r>
              <a:rPr lang="en-US" dirty="0" err="1"/>
              <a:t>красивой</a:t>
            </a:r>
            <a:r>
              <a:rPr lang="en-US" dirty="0"/>
              <a:t> </a:t>
            </a:r>
            <a:r>
              <a:rPr lang="en-US" dirty="0" err="1"/>
              <a:t>атмосферы</a:t>
            </a:r>
            <a:r>
              <a:rPr lang="en-US" dirty="0"/>
              <a:t>.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относитесь</a:t>
            </a:r>
            <a:r>
              <a:rPr lang="en-US" dirty="0"/>
              <a:t> к </a:t>
            </a:r>
            <a:r>
              <a:rPr lang="en-US" dirty="0" err="1"/>
              <a:t>этому</a:t>
            </a:r>
            <a:r>
              <a:rPr lang="en-US" dirty="0"/>
              <a:t> </a:t>
            </a:r>
            <a:r>
              <a:rPr lang="en-US" dirty="0" err="1"/>
              <a:t>как</a:t>
            </a:r>
            <a:r>
              <a:rPr lang="en-US" dirty="0"/>
              <a:t> к </a:t>
            </a:r>
            <a:r>
              <a:rPr lang="en-US" dirty="0" err="1"/>
              <a:t>способу</a:t>
            </a:r>
            <a:r>
              <a:rPr lang="en-US" dirty="0"/>
              <a:t> </a:t>
            </a:r>
            <a:r>
              <a:rPr lang="en-US" dirty="0" err="1"/>
              <a:t>заработать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. </a:t>
            </a:r>
            <a:r>
              <a:rPr lang="en-US" dirty="0" err="1"/>
              <a:t>Помните</a:t>
            </a:r>
            <a:r>
              <a:rPr lang="en-US" dirty="0"/>
              <a:t> о </a:t>
            </a:r>
            <a:r>
              <a:rPr lang="en-US" dirty="0" err="1"/>
              <a:t>том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процент</a:t>
            </a:r>
            <a:r>
              <a:rPr lang="en-US" dirty="0"/>
              <a:t> </a:t>
            </a:r>
            <a:r>
              <a:rPr lang="en-US" dirty="0" err="1"/>
              <a:t>выигрыша</a:t>
            </a:r>
            <a:r>
              <a:rPr lang="en-US" dirty="0"/>
              <a:t> в </a:t>
            </a:r>
            <a:r>
              <a:rPr lang="en-US" dirty="0" err="1"/>
              <a:t>азартных</a:t>
            </a:r>
            <a:r>
              <a:rPr lang="en-US" dirty="0"/>
              <a:t> </a:t>
            </a:r>
            <a:r>
              <a:rPr lang="en-US" dirty="0" err="1"/>
              <a:t>играх</a:t>
            </a:r>
            <a:r>
              <a:rPr lang="en-US" dirty="0"/>
              <a:t> </a:t>
            </a:r>
            <a:r>
              <a:rPr lang="en-US" dirty="0" err="1"/>
              <a:t>ничтожен</a:t>
            </a:r>
            <a:r>
              <a:rPr lang="en-US" dirty="0"/>
              <a:t> </a:t>
            </a:r>
            <a:r>
              <a:rPr lang="en-US" dirty="0" err="1"/>
              <a:t>по</a:t>
            </a:r>
            <a:r>
              <a:rPr lang="en-US" dirty="0"/>
              <a:t> </a:t>
            </a:r>
            <a:r>
              <a:rPr lang="en-US" dirty="0" err="1"/>
              <a:t>сравнению</a:t>
            </a:r>
            <a:r>
              <a:rPr lang="en-US" dirty="0"/>
              <a:t> с </a:t>
            </a:r>
            <a:r>
              <a:rPr lang="en-US" dirty="0" err="1"/>
              <a:t>проигрышами</a:t>
            </a:r>
            <a:r>
              <a:rPr lang="en-US" dirty="0"/>
              <a:t>. </a:t>
            </a:r>
            <a:r>
              <a:rPr lang="en-US" dirty="0" err="1"/>
              <a:t>Всё</a:t>
            </a:r>
            <a:r>
              <a:rPr lang="en-US" dirty="0"/>
              <a:t> </a:t>
            </a:r>
            <a:r>
              <a:rPr lang="en-US" dirty="0" err="1"/>
              <a:t>рассчитано</a:t>
            </a:r>
            <a:r>
              <a:rPr lang="en-US" dirty="0"/>
              <a:t> </a:t>
            </a:r>
            <a:r>
              <a:rPr lang="en-US" dirty="0" err="1"/>
              <a:t>так</a:t>
            </a:r>
            <a:r>
              <a:rPr lang="en-US" dirty="0"/>
              <a:t>, </a:t>
            </a:r>
            <a:r>
              <a:rPr lang="en-US" dirty="0" err="1"/>
              <a:t>чтобы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рано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поздно</a:t>
            </a:r>
            <a:r>
              <a:rPr lang="en-US" dirty="0"/>
              <a:t> </a:t>
            </a:r>
            <a:r>
              <a:rPr lang="en-US" dirty="0" err="1"/>
              <a:t>проиграли</a:t>
            </a:r>
            <a:r>
              <a:rPr lang="en-US" dirty="0"/>
              <a:t> </a:t>
            </a:r>
            <a:r>
              <a:rPr lang="en-US" dirty="0" err="1"/>
              <a:t>все</a:t>
            </a:r>
            <a:r>
              <a:rPr lang="en-US" dirty="0"/>
              <a:t> </a:t>
            </a:r>
            <a:r>
              <a:rPr lang="en-US" dirty="0" err="1"/>
              <a:t>ваши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 </a:t>
            </a:r>
            <a:r>
              <a:rPr lang="en-US" dirty="0" err="1"/>
              <a:t>до</a:t>
            </a:r>
            <a:r>
              <a:rPr lang="en-US" dirty="0"/>
              <a:t> </a:t>
            </a:r>
            <a:r>
              <a:rPr lang="en-US" dirty="0" err="1"/>
              <a:t>копейки</a:t>
            </a:r>
            <a:r>
              <a:rPr lang="en-US" dirty="0"/>
              <a:t>.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касается</a:t>
            </a:r>
            <a:r>
              <a:rPr lang="en-US" dirty="0"/>
              <a:t> </a:t>
            </a:r>
            <a:r>
              <a:rPr lang="en-US" dirty="0" err="1"/>
              <a:t>букмекерских</a:t>
            </a:r>
            <a:r>
              <a:rPr lang="en-US" dirty="0"/>
              <a:t> </a:t>
            </a:r>
            <a:r>
              <a:rPr lang="en-US" dirty="0" err="1"/>
              <a:t>контор</a:t>
            </a:r>
            <a:r>
              <a:rPr lang="en-US" dirty="0"/>
              <a:t>, </a:t>
            </a:r>
            <a:r>
              <a:rPr lang="en-US" dirty="0" err="1"/>
              <a:t>которые</a:t>
            </a:r>
            <a:r>
              <a:rPr lang="en-US" dirty="0"/>
              <a:t> </a:t>
            </a:r>
            <a:r>
              <a:rPr lang="en-US" dirty="0" err="1"/>
              <a:t>сейчас</a:t>
            </a:r>
            <a:r>
              <a:rPr lang="en-US" dirty="0"/>
              <a:t> </a:t>
            </a:r>
            <a:r>
              <a:rPr lang="en-US" dirty="0" err="1"/>
              <a:t>широко</a:t>
            </a:r>
            <a:r>
              <a:rPr lang="en-US" dirty="0"/>
              <a:t> </a:t>
            </a:r>
            <a:r>
              <a:rPr lang="en-US" dirty="0" err="1"/>
              <a:t>рекламируются</a:t>
            </a:r>
            <a:r>
              <a:rPr lang="en-US" dirty="0"/>
              <a:t>,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должны</a:t>
            </a:r>
            <a:r>
              <a:rPr lang="en-US" dirty="0"/>
              <a:t> </a:t>
            </a:r>
            <a:r>
              <a:rPr lang="en-US" dirty="0" err="1"/>
              <a:t>помнить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, </a:t>
            </a:r>
            <a:r>
              <a:rPr lang="en-US" dirty="0" err="1"/>
              <a:t>хотя</a:t>
            </a:r>
            <a:r>
              <a:rPr lang="en-US" dirty="0"/>
              <a:t> </a:t>
            </a:r>
            <a:r>
              <a:rPr lang="en-US" dirty="0" err="1"/>
              <a:t>они</a:t>
            </a:r>
            <a:r>
              <a:rPr lang="en-US" dirty="0"/>
              <a:t> и </a:t>
            </a:r>
            <a:r>
              <a:rPr lang="en-US" dirty="0" err="1"/>
              <a:t>разрешены</a:t>
            </a:r>
            <a:r>
              <a:rPr lang="en-US" dirty="0"/>
              <a:t>, </a:t>
            </a:r>
            <a:r>
              <a:rPr lang="en-US" dirty="0" err="1"/>
              <a:t>риски</a:t>
            </a:r>
            <a:r>
              <a:rPr lang="en-US" dirty="0"/>
              <a:t> </a:t>
            </a:r>
            <a:r>
              <a:rPr lang="en-US" dirty="0" err="1"/>
              <a:t>проигрыша</a:t>
            </a:r>
            <a:r>
              <a:rPr lang="en-US" dirty="0"/>
              <a:t> </a:t>
            </a:r>
            <a:r>
              <a:rPr lang="en-US" dirty="0" err="1"/>
              <a:t>очень</a:t>
            </a:r>
            <a:r>
              <a:rPr lang="en-US" dirty="0"/>
              <a:t> </a:t>
            </a:r>
            <a:r>
              <a:rPr lang="en-US" dirty="0" err="1"/>
              <a:t>высоки</a:t>
            </a:r>
            <a:r>
              <a:rPr lang="en-US" dirty="0" smtClean="0"/>
              <a:t>.</a:t>
            </a:r>
            <a:endParaRPr dirty="0"/>
          </a:p>
        </p:txBody>
      </p:sp>
      <p:sp>
        <p:nvSpPr>
          <p:cNvPr id="344" name="Shape 3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err="1" smtClean="0"/>
              <a:t>Чтобы</a:t>
            </a:r>
            <a:r>
              <a:rPr lang="en-US" dirty="0" smtClean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оказаться</a:t>
            </a:r>
            <a:r>
              <a:rPr lang="en-US" dirty="0"/>
              <a:t> в </a:t>
            </a:r>
            <a:r>
              <a:rPr lang="en-US" dirty="0" err="1"/>
              <a:t>неприятной</a:t>
            </a:r>
            <a:r>
              <a:rPr lang="en-US" dirty="0"/>
              <a:t> </a:t>
            </a:r>
            <a:r>
              <a:rPr lang="en-US" dirty="0" err="1"/>
              <a:t>ситуации</a:t>
            </a:r>
            <a:r>
              <a:rPr lang="en-US" dirty="0"/>
              <a:t>,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всегда</a:t>
            </a:r>
            <a:r>
              <a:rPr lang="en-US" dirty="0"/>
              <a:t> </a:t>
            </a:r>
            <a:r>
              <a:rPr lang="en-US" dirty="0" err="1"/>
              <a:t>должны</a:t>
            </a:r>
            <a:r>
              <a:rPr lang="en-US" dirty="0"/>
              <a:t> </a:t>
            </a:r>
            <a:r>
              <a:rPr lang="en-US" dirty="0" err="1"/>
              <a:t>быть</a:t>
            </a:r>
            <a:r>
              <a:rPr lang="en-US" dirty="0"/>
              <a:t> </a:t>
            </a:r>
            <a:r>
              <a:rPr lang="en-US" dirty="0" err="1"/>
              <a:t>начеку</a:t>
            </a:r>
            <a:r>
              <a:rPr lang="en-US" dirty="0"/>
              <a:t> и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доверять</a:t>
            </a:r>
            <a:r>
              <a:rPr lang="en-US" dirty="0"/>
              <a:t> </a:t>
            </a:r>
            <a:r>
              <a:rPr lang="en-US" dirty="0" err="1"/>
              <a:t>ваши</a:t>
            </a:r>
            <a:r>
              <a:rPr lang="en-US" dirty="0"/>
              <a:t> </a:t>
            </a:r>
            <a:r>
              <a:rPr lang="ru-RU" dirty="0" smtClean="0"/>
              <a:t>финансы первому</a:t>
            </a:r>
            <a:r>
              <a:rPr lang="ru-RU" baseline="0" dirty="0" smtClean="0"/>
              <a:t> встречному</a:t>
            </a:r>
            <a:r>
              <a:rPr lang="en-US" dirty="0" smtClean="0"/>
              <a:t>. </a:t>
            </a:r>
            <a:r>
              <a:rPr lang="en-US" dirty="0" err="1"/>
              <a:t>Давайте</a:t>
            </a:r>
            <a:r>
              <a:rPr lang="en-US" dirty="0"/>
              <a:t> </a:t>
            </a:r>
            <a:r>
              <a:rPr lang="en-US" dirty="0" err="1"/>
              <a:t>разберём</a:t>
            </a:r>
            <a:r>
              <a:rPr lang="en-US" dirty="0"/>
              <a:t> </a:t>
            </a:r>
            <a:r>
              <a:rPr lang="en-US" dirty="0" err="1"/>
              <a:t>несколько</a:t>
            </a:r>
            <a:r>
              <a:rPr lang="en-US" dirty="0"/>
              <a:t> </a:t>
            </a:r>
            <a:r>
              <a:rPr lang="en-US" dirty="0" err="1"/>
              <a:t>ситуаций</a:t>
            </a:r>
            <a:r>
              <a:rPr lang="en-US" dirty="0"/>
              <a:t>, в </a:t>
            </a:r>
            <a:r>
              <a:rPr lang="en-US" dirty="0" err="1"/>
              <a:t>которых</a:t>
            </a:r>
            <a:r>
              <a:rPr lang="en-US" dirty="0"/>
              <a:t> </a:t>
            </a:r>
            <a:r>
              <a:rPr lang="en-US" dirty="0" err="1"/>
              <a:t>злоумышленники</a:t>
            </a:r>
            <a:r>
              <a:rPr lang="en-US" dirty="0"/>
              <a:t> </a:t>
            </a:r>
            <a:r>
              <a:rPr lang="en-US" dirty="0" err="1"/>
              <a:t>нарушают</a:t>
            </a:r>
            <a:r>
              <a:rPr lang="en-US" dirty="0"/>
              <a:t> </a:t>
            </a:r>
            <a:r>
              <a:rPr lang="en-US" dirty="0" err="1"/>
              <a:t>ваши</a:t>
            </a:r>
            <a:r>
              <a:rPr lang="en-US" dirty="0"/>
              <a:t> </a:t>
            </a:r>
            <a:r>
              <a:rPr lang="en-US" dirty="0" err="1"/>
              <a:t>права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пытаются</a:t>
            </a:r>
            <a:r>
              <a:rPr lang="en-US" dirty="0"/>
              <a:t> </a:t>
            </a:r>
            <a:r>
              <a:rPr lang="en-US" dirty="0" err="1"/>
              <a:t>обмануть</a:t>
            </a:r>
            <a:r>
              <a:rPr lang="en-US" dirty="0"/>
              <a:t> </a:t>
            </a:r>
            <a:r>
              <a:rPr lang="en-US" dirty="0" err="1"/>
              <a:t>вас</a:t>
            </a:r>
            <a:r>
              <a:rPr lang="en-US" dirty="0"/>
              <a:t>. (</a:t>
            </a:r>
            <a:r>
              <a:rPr lang="en-US" dirty="0" err="1"/>
              <a:t>Далее</a:t>
            </a:r>
            <a:r>
              <a:rPr lang="en-US" dirty="0"/>
              <a:t> </a:t>
            </a:r>
            <a:r>
              <a:rPr lang="en-US" dirty="0" err="1"/>
              <a:t>примеры</a:t>
            </a:r>
            <a:r>
              <a:rPr lang="en-US" dirty="0"/>
              <a:t> </a:t>
            </a:r>
            <a:r>
              <a:rPr lang="en-US" dirty="0" err="1"/>
              <a:t>со</a:t>
            </a:r>
            <a:r>
              <a:rPr lang="en-US" dirty="0"/>
              <a:t> </a:t>
            </a:r>
            <a:r>
              <a:rPr lang="en-US" dirty="0" err="1"/>
              <a:t>слайда</a:t>
            </a:r>
            <a:r>
              <a:rPr lang="en-US" dirty="0"/>
              <a:t>.) </a:t>
            </a:r>
            <a:endParaRPr lang="ru-RU" dirty="0" smtClean="0"/>
          </a:p>
          <a:p>
            <a:pPr lvl="0">
              <a:spcBef>
                <a:spcPts val="0"/>
              </a:spcBef>
              <a:buNone/>
            </a:pPr>
            <a:r>
              <a:rPr lang="en-US" dirty="0" err="1" smtClean="0"/>
              <a:t>Когда</a:t>
            </a:r>
            <a:r>
              <a:rPr lang="en-US" dirty="0" smtClean="0"/>
              <a:t> </a:t>
            </a:r>
            <a:r>
              <a:rPr lang="en-US" dirty="0" err="1"/>
              <a:t>нарушают</a:t>
            </a:r>
            <a:r>
              <a:rPr lang="en-US" dirty="0"/>
              <a:t> </a:t>
            </a:r>
            <a:r>
              <a:rPr lang="en-US" dirty="0" err="1"/>
              <a:t>ваши</a:t>
            </a:r>
            <a:r>
              <a:rPr lang="en-US" dirty="0"/>
              <a:t> </a:t>
            </a:r>
            <a:r>
              <a:rPr lang="en-US" dirty="0" err="1"/>
              <a:t>права</a:t>
            </a:r>
            <a:r>
              <a:rPr lang="en-US" dirty="0"/>
              <a:t>,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можете</a:t>
            </a:r>
            <a:r>
              <a:rPr lang="en-US" dirty="0"/>
              <a:t> </a:t>
            </a:r>
            <a:r>
              <a:rPr lang="en-US" dirty="0" err="1"/>
              <a:t>обратиться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помощью</a:t>
            </a:r>
            <a:r>
              <a:rPr lang="en-US" dirty="0"/>
              <a:t>.</a:t>
            </a:r>
          </a:p>
        </p:txBody>
      </p:sp>
      <p:sp>
        <p:nvSpPr>
          <p:cNvPr id="355" name="Shape 3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слайде</a:t>
            </a:r>
            <a:r>
              <a:rPr lang="en-US" dirty="0"/>
              <a:t> </a:t>
            </a:r>
            <a:r>
              <a:rPr lang="en-US" dirty="0" err="1"/>
              <a:t>указаны</a:t>
            </a:r>
            <a:r>
              <a:rPr lang="en-US" dirty="0"/>
              <a:t> </a:t>
            </a:r>
            <a:r>
              <a:rPr lang="en-US" dirty="0" err="1"/>
              <a:t>все</a:t>
            </a:r>
            <a:r>
              <a:rPr lang="en-US" dirty="0"/>
              <a:t> </a:t>
            </a:r>
            <a:r>
              <a:rPr lang="en-US" dirty="0" err="1"/>
              <a:t>контакты</a:t>
            </a:r>
            <a:r>
              <a:rPr lang="en-US" dirty="0"/>
              <a:t>.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можете</a:t>
            </a:r>
            <a:r>
              <a:rPr lang="en-US" dirty="0"/>
              <a:t> </a:t>
            </a:r>
            <a:r>
              <a:rPr lang="en-US" dirty="0" err="1"/>
              <a:t>сфотографировать</a:t>
            </a:r>
            <a:r>
              <a:rPr lang="en-US" dirty="0"/>
              <a:t> </a:t>
            </a:r>
            <a:r>
              <a:rPr lang="en-US" dirty="0" err="1"/>
              <a:t>слайд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телефон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записать</a:t>
            </a:r>
            <a:r>
              <a:rPr lang="en-US" dirty="0"/>
              <a:t> </a:t>
            </a:r>
            <a:r>
              <a:rPr lang="en-US" dirty="0" err="1" smtClean="0"/>
              <a:t>контакты</a:t>
            </a:r>
            <a:r>
              <a:rPr lang="en-US" dirty="0" smtClean="0"/>
              <a:t>.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стесняйтесь</a:t>
            </a:r>
            <a:r>
              <a:rPr lang="en-US" dirty="0"/>
              <a:t> </a:t>
            </a:r>
            <a:r>
              <a:rPr lang="en-US" dirty="0" err="1"/>
              <a:t>защищать</a:t>
            </a:r>
            <a:r>
              <a:rPr lang="en-US" dirty="0"/>
              <a:t> </a:t>
            </a:r>
            <a:r>
              <a:rPr lang="en-US" dirty="0" err="1"/>
              <a:t>свои</a:t>
            </a:r>
            <a:r>
              <a:rPr lang="en-US" dirty="0"/>
              <a:t> </a:t>
            </a:r>
            <a:r>
              <a:rPr lang="en-US" dirty="0" err="1"/>
              <a:t>права</a:t>
            </a:r>
            <a:r>
              <a:rPr lang="en-US" dirty="0"/>
              <a:t>!</a:t>
            </a:r>
          </a:p>
        </p:txBody>
      </p:sp>
      <p:sp>
        <p:nvSpPr>
          <p:cNvPr id="369" name="Shape 3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u="sng" dirty="0" err="1"/>
              <a:t>Интерактивный</a:t>
            </a:r>
            <a:r>
              <a:rPr lang="en-US" u="sng" dirty="0"/>
              <a:t> </a:t>
            </a:r>
            <a:r>
              <a:rPr lang="en-US" u="sng" dirty="0" err="1"/>
              <a:t>вопрос</a:t>
            </a:r>
            <a:r>
              <a:rPr lang="en-US" i="1" dirty="0"/>
              <a:t>: </a:t>
            </a:r>
            <a:r>
              <a:rPr lang="en-US" dirty="0" err="1"/>
              <a:t>Итак</a:t>
            </a:r>
            <a:r>
              <a:rPr lang="en-US" dirty="0"/>
              <a:t>, </a:t>
            </a:r>
            <a:r>
              <a:rPr lang="ru-RU" dirty="0" smtClean="0"/>
              <a:t>о чём мы сегодня будем говорить.</a:t>
            </a:r>
            <a:endParaRPr lang="en-US" dirty="0"/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Далее</a:t>
            </a:r>
            <a:r>
              <a:rPr lang="en-US" dirty="0"/>
              <a:t> </a:t>
            </a:r>
            <a:r>
              <a:rPr lang="en-US" dirty="0" err="1"/>
              <a:t>перечисляем</a:t>
            </a:r>
            <a:r>
              <a:rPr lang="en-US" dirty="0"/>
              <a:t> </a:t>
            </a:r>
            <a:r>
              <a:rPr lang="en-US" dirty="0" err="1"/>
              <a:t>основные</a:t>
            </a:r>
            <a:r>
              <a:rPr lang="en-US" dirty="0"/>
              <a:t> </a:t>
            </a:r>
            <a:r>
              <a:rPr lang="en-US" dirty="0" err="1"/>
              <a:t>пункты</a:t>
            </a:r>
            <a:r>
              <a:rPr lang="en-US" dirty="0"/>
              <a:t> </a:t>
            </a:r>
            <a:r>
              <a:rPr lang="en-US" dirty="0" err="1"/>
              <a:t>слайда</a:t>
            </a:r>
            <a:r>
              <a:rPr lang="en-US" dirty="0"/>
              <a:t>. </a:t>
            </a:r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u="sng" dirty="0" err="1"/>
              <a:t>Переходный</a:t>
            </a:r>
            <a:r>
              <a:rPr lang="en-US" u="sng" dirty="0"/>
              <a:t> </a:t>
            </a:r>
            <a:r>
              <a:rPr lang="en-US" u="sng" dirty="0" err="1"/>
              <a:t>интерактивный</a:t>
            </a:r>
            <a:r>
              <a:rPr lang="en-US" u="sng" dirty="0"/>
              <a:t> </a:t>
            </a:r>
            <a:r>
              <a:rPr lang="en-US" u="sng" dirty="0" err="1"/>
              <a:t>вопрос</a:t>
            </a:r>
            <a:r>
              <a:rPr lang="en-US" u="sng" dirty="0"/>
              <a:t>:</a:t>
            </a:r>
            <a:r>
              <a:rPr lang="en-US" dirty="0"/>
              <a:t>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думаете</a:t>
            </a:r>
            <a:r>
              <a:rPr lang="en-US" dirty="0"/>
              <a:t>, </a:t>
            </a:r>
            <a:r>
              <a:rPr lang="en-US" dirty="0" err="1"/>
              <a:t>какие</a:t>
            </a:r>
            <a:r>
              <a:rPr lang="en-US" dirty="0"/>
              <a:t> </a:t>
            </a:r>
            <a:r>
              <a:rPr lang="en-US" dirty="0" err="1"/>
              <a:t>качества</a:t>
            </a:r>
            <a:r>
              <a:rPr lang="en-US" dirty="0"/>
              <a:t> </a:t>
            </a:r>
            <a:r>
              <a:rPr lang="en-US" dirty="0" err="1"/>
              <a:t>свойственны</a:t>
            </a:r>
            <a:r>
              <a:rPr lang="en-US" dirty="0"/>
              <a:t> </a:t>
            </a:r>
            <a:r>
              <a:rPr lang="en-US" dirty="0" err="1"/>
              <a:t>финансово</a:t>
            </a:r>
            <a:r>
              <a:rPr lang="en-US" dirty="0"/>
              <a:t> </a:t>
            </a:r>
            <a:r>
              <a:rPr lang="en-US" dirty="0" err="1"/>
              <a:t>грамотному</a:t>
            </a:r>
            <a:r>
              <a:rPr lang="en-US" dirty="0"/>
              <a:t> </a:t>
            </a:r>
            <a:r>
              <a:rPr lang="en-US" dirty="0" err="1"/>
              <a:t>человеку</a:t>
            </a:r>
            <a:r>
              <a:rPr lang="en-US" dirty="0"/>
              <a:t>?</a:t>
            </a:r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0" name="Shape 3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Давайте</a:t>
            </a:r>
            <a:r>
              <a:rPr lang="en-US" dirty="0"/>
              <a:t> </a:t>
            </a:r>
            <a:r>
              <a:rPr lang="en-US" dirty="0" err="1"/>
              <a:t>подведём</a:t>
            </a:r>
            <a:r>
              <a:rPr lang="en-US" dirty="0"/>
              <a:t> </a:t>
            </a:r>
            <a:r>
              <a:rPr lang="en-US" dirty="0" err="1"/>
              <a:t>итог</a:t>
            </a:r>
            <a:r>
              <a:rPr lang="en-US" dirty="0"/>
              <a:t> </a:t>
            </a:r>
            <a:r>
              <a:rPr lang="en-US" dirty="0" err="1"/>
              <a:t>нашего</a:t>
            </a:r>
            <a:r>
              <a:rPr lang="en-US" dirty="0"/>
              <a:t> </a:t>
            </a:r>
            <a:r>
              <a:rPr lang="en-US" dirty="0" err="1"/>
              <a:t>занятия</a:t>
            </a:r>
            <a:r>
              <a:rPr lang="en-US" dirty="0"/>
              <a:t>. </a:t>
            </a:r>
            <a:r>
              <a:rPr lang="en-US" dirty="0" err="1"/>
              <a:t>Чтобы</a:t>
            </a:r>
            <a:r>
              <a:rPr lang="en-US" dirty="0"/>
              <a:t> </a:t>
            </a:r>
            <a:r>
              <a:rPr lang="en-US" dirty="0" err="1"/>
              <a:t>реализовать</a:t>
            </a:r>
            <a:r>
              <a:rPr lang="en-US" dirty="0"/>
              <a:t> </a:t>
            </a:r>
            <a:r>
              <a:rPr lang="en-US" dirty="0" err="1"/>
              <a:t>свои</a:t>
            </a:r>
            <a:r>
              <a:rPr lang="en-US" dirty="0"/>
              <a:t> </a:t>
            </a:r>
            <a:r>
              <a:rPr lang="en-US" dirty="0" err="1"/>
              <a:t>финансовые</a:t>
            </a:r>
            <a:r>
              <a:rPr lang="en-US" dirty="0"/>
              <a:t> </a:t>
            </a:r>
            <a:r>
              <a:rPr lang="en-US" dirty="0" err="1"/>
              <a:t>цели</a:t>
            </a:r>
            <a:r>
              <a:rPr lang="en-US" dirty="0"/>
              <a:t>, </a:t>
            </a:r>
            <a:r>
              <a:rPr lang="en-US" dirty="0" err="1"/>
              <a:t>необходимо</a:t>
            </a:r>
            <a:r>
              <a:rPr lang="en-US" dirty="0"/>
              <a:t> </a:t>
            </a:r>
            <a:r>
              <a:rPr lang="en-US" dirty="0" err="1"/>
              <a:t>хорошо</a:t>
            </a:r>
            <a:r>
              <a:rPr lang="en-US" dirty="0"/>
              <a:t> </a:t>
            </a:r>
            <a:r>
              <a:rPr lang="en-US" dirty="0" err="1"/>
              <a:t>разбираться</a:t>
            </a:r>
            <a:r>
              <a:rPr lang="en-US" dirty="0"/>
              <a:t> в </a:t>
            </a:r>
            <a:r>
              <a:rPr lang="en-US" dirty="0" err="1"/>
              <a:t>теме</a:t>
            </a:r>
            <a:r>
              <a:rPr lang="en-US" dirty="0"/>
              <a:t> </a:t>
            </a:r>
            <a:r>
              <a:rPr lang="en-US" dirty="0" err="1"/>
              <a:t>финансов</a:t>
            </a:r>
            <a:r>
              <a:rPr lang="en-US" dirty="0"/>
              <a:t>. </a:t>
            </a:r>
            <a:r>
              <a:rPr lang="en-US" dirty="0" err="1"/>
              <a:t>Если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начнёте</a:t>
            </a:r>
            <a:r>
              <a:rPr lang="en-US" dirty="0"/>
              <a:t> </a:t>
            </a:r>
            <a:r>
              <a:rPr lang="en-US" dirty="0" err="1"/>
              <a:t>интересоваться</a:t>
            </a:r>
            <a:r>
              <a:rPr lang="en-US" dirty="0"/>
              <a:t> </a:t>
            </a:r>
            <a:r>
              <a:rPr lang="en-US" dirty="0" err="1"/>
              <a:t>финансовым</a:t>
            </a:r>
            <a:r>
              <a:rPr lang="en-US" dirty="0"/>
              <a:t> </a:t>
            </a:r>
            <a:r>
              <a:rPr lang="en-US" dirty="0" err="1"/>
              <a:t>миром</a:t>
            </a:r>
            <a:r>
              <a:rPr lang="en-US" dirty="0"/>
              <a:t> </a:t>
            </a:r>
            <a:r>
              <a:rPr lang="en-US" dirty="0" err="1"/>
              <a:t>уже</a:t>
            </a:r>
            <a:r>
              <a:rPr lang="en-US" dirty="0"/>
              <a:t> </a:t>
            </a:r>
            <a:r>
              <a:rPr lang="en-US" dirty="0" err="1"/>
              <a:t>сейчас</a:t>
            </a:r>
            <a:r>
              <a:rPr lang="en-US" dirty="0"/>
              <a:t>, </a:t>
            </a:r>
            <a:r>
              <a:rPr lang="en-US" dirty="0" err="1"/>
              <a:t>то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скорее</a:t>
            </a:r>
            <a:r>
              <a:rPr lang="en-US" dirty="0"/>
              <a:t> </a:t>
            </a:r>
            <a:r>
              <a:rPr lang="en-US" dirty="0" err="1"/>
              <a:t>научитесь</a:t>
            </a:r>
            <a:r>
              <a:rPr lang="en-US" dirty="0"/>
              <a:t> </a:t>
            </a:r>
            <a:r>
              <a:rPr lang="en-US" dirty="0" err="1"/>
              <a:t>управлять</a:t>
            </a:r>
            <a:r>
              <a:rPr lang="en-US" dirty="0"/>
              <a:t> </a:t>
            </a:r>
            <a:r>
              <a:rPr lang="en-US" dirty="0" err="1"/>
              <a:t>своими</a:t>
            </a:r>
            <a:r>
              <a:rPr lang="en-US" dirty="0"/>
              <a:t> </a:t>
            </a:r>
            <a:r>
              <a:rPr lang="en-US" dirty="0" err="1"/>
              <a:t>финансами</a:t>
            </a:r>
            <a:r>
              <a:rPr lang="en-US" dirty="0"/>
              <a:t>.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u="sng" dirty="0" err="1"/>
              <a:t>Интерактивный</a:t>
            </a:r>
            <a:r>
              <a:rPr lang="en-US" u="sng" dirty="0"/>
              <a:t> </a:t>
            </a:r>
            <a:r>
              <a:rPr lang="en-US" u="sng" dirty="0" err="1"/>
              <a:t>вопрос</a:t>
            </a:r>
            <a:r>
              <a:rPr lang="en-US" u="sng" dirty="0"/>
              <a:t>:</a:t>
            </a:r>
            <a:r>
              <a:rPr lang="en-US" dirty="0"/>
              <a:t>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именно</a:t>
            </a:r>
            <a:r>
              <a:rPr lang="en-US" dirty="0"/>
              <a:t> </a:t>
            </a:r>
            <a:r>
              <a:rPr lang="en-US" dirty="0" err="1"/>
              <a:t>нам</a:t>
            </a:r>
            <a:r>
              <a:rPr lang="en-US" dirty="0"/>
              <a:t> </a:t>
            </a:r>
            <a:r>
              <a:rPr lang="en-US" dirty="0" err="1"/>
              <a:t>необходимо</a:t>
            </a:r>
            <a:r>
              <a:rPr lang="en-US" dirty="0"/>
              <a:t> </a:t>
            </a:r>
            <a:r>
              <a:rPr lang="en-US" dirty="0" err="1"/>
              <a:t>делать</a:t>
            </a:r>
            <a:r>
              <a:rPr lang="en-US" dirty="0"/>
              <a:t>, </a:t>
            </a:r>
            <a:r>
              <a:rPr lang="en-US" dirty="0" err="1"/>
              <a:t>чтобы</a:t>
            </a:r>
            <a:r>
              <a:rPr lang="en-US" dirty="0"/>
              <a:t> </a:t>
            </a:r>
            <a:r>
              <a:rPr lang="en-US" dirty="0" err="1"/>
              <a:t>стать</a:t>
            </a:r>
            <a:r>
              <a:rPr lang="en-US" dirty="0"/>
              <a:t> </a:t>
            </a:r>
            <a:r>
              <a:rPr lang="en-US" dirty="0" err="1"/>
              <a:t>финансово</a:t>
            </a:r>
            <a:r>
              <a:rPr lang="en-US" dirty="0"/>
              <a:t> </a:t>
            </a:r>
            <a:r>
              <a:rPr lang="en-US" dirty="0" err="1"/>
              <a:t>грамотным</a:t>
            </a:r>
            <a:r>
              <a:rPr lang="en-US" dirty="0"/>
              <a:t> </a:t>
            </a:r>
            <a:r>
              <a:rPr lang="en-US" dirty="0" err="1"/>
              <a:t>человеком</a:t>
            </a:r>
            <a:r>
              <a:rPr lang="en-US" dirty="0"/>
              <a:t>?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Сегодня</a:t>
            </a:r>
            <a:r>
              <a:rPr lang="en-US" dirty="0"/>
              <a:t> </a:t>
            </a:r>
            <a:r>
              <a:rPr lang="en-US" dirty="0" err="1"/>
              <a:t>мы</a:t>
            </a:r>
            <a:r>
              <a:rPr lang="en-US" dirty="0"/>
              <a:t> </a:t>
            </a:r>
            <a:r>
              <a:rPr lang="en-US" dirty="0" err="1"/>
              <a:t>поговорили</a:t>
            </a:r>
            <a:r>
              <a:rPr lang="en-US" dirty="0"/>
              <a:t> о </a:t>
            </a:r>
            <a:r>
              <a:rPr lang="en-US" dirty="0" err="1"/>
              <a:t>базовых</a:t>
            </a:r>
            <a:r>
              <a:rPr lang="en-US" dirty="0"/>
              <a:t> </a:t>
            </a:r>
            <a:r>
              <a:rPr lang="en-US" dirty="0" err="1"/>
              <a:t>вещах</a:t>
            </a:r>
            <a:r>
              <a:rPr lang="en-US" dirty="0"/>
              <a:t>, </a:t>
            </a:r>
            <a:r>
              <a:rPr lang="en-US" dirty="0" err="1"/>
              <a:t>которые</a:t>
            </a:r>
            <a:r>
              <a:rPr lang="en-US" dirty="0"/>
              <a:t> </a:t>
            </a:r>
            <a:r>
              <a:rPr lang="en-US" dirty="0" err="1"/>
              <a:t>должен</a:t>
            </a:r>
            <a:r>
              <a:rPr lang="en-US" dirty="0"/>
              <a:t> </a:t>
            </a:r>
            <a:r>
              <a:rPr lang="en-US" dirty="0" err="1"/>
              <a:t>знать</a:t>
            </a:r>
            <a:r>
              <a:rPr lang="en-US" dirty="0"/>
              <a:t> </a:t>
            </a:r>
            <a:r>
              <a:rPr lang="en-US" dirty="0" err="1"/>
              <a:t>каждый</a:t>
            </a:r>
            <a:r>
              <a:rPr lang="en-US" dirty="0"/>
              <a:t> </a:t>
            </a:r>
            <a:r>
              <a:rPr lang="en-US" dirty="0" err="1"/>
              <a:t>финансово</a:t>
            </a:r>
            <a:r>
              <a:rPr lang="en-US" dirty="0"/>
              <a:t> </a:t>
            </a:r>
            <a:r>
              <a:rPr lang="en-US" dirty="0" err="1"/>
              <a:t>грамотный</a:t>
            </a:r>
            <a:r>
              <a:rPr lang="en-US" dirty="0"/>
              <a:t> </a:t>
            </a:r>
            <a:r>
              <a:rPr lang="en-US" dirty="0" err="1"/>
              <a:t>человек</a:t>
            </a:r>
            <a:r>
              <a:rPr lang="en-US" dirty="0"/>
              <a:t>. </a:t>
            </a:r>
            <a:r>
              <a:rPr lang="en-US" dirty="0" err="1"/>
              <a:t>Пусть</a:t>
            </a:r>
            <a:r>
              <a:rPr lang="en-US" dirty="0"/>
              <a:t> у </a:t>
            </a:r>
            <a:r>
              <a:rPr lang="en-US" dirty="0" err="1"/>
              <a:t>вас</a:t>
            </a:r>
            <a:r>
              <a:rPr lang="en-US" dirty="0"/>
              <a:t> </a:t>
            </a:r>
            <a:r>
              <a:rPr lang="en-US" dirty="0" err="1"/>
              <a:t>всё</a:t>
            </a:r>
            <a:r>
              <a:rPr lang="en-US" dirty="0"/>
              <a:t> </a:t>
            </a:r>
            <a:r>
              <a:rPr lang="en-US" dirty="0" err="1"/>
              <a:t>получится</a:t>
            </a:r>
            <a:r>
              <a:rPr lang="en-US" dirty="0"/>
              <a:t>. </a:t>
            </a:r>
            <a:r>
              <a:rPr lang="en-US" dirty="0" err="1"/>
              <a:t>Спасибо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ваше</a:t>
            </a:r>
            <a:r>
              <a:rPr lang="en-US" dirty="0"/>
              <a:t> </a:t>
            </a:r>
            <a:r>
              <a:rPr lang="en-US" dirty="0" err="1"/>
              <a:t>внимание</a:t>
            </a:r>
            <a:r>
              <a:rPr lang="en-US" dirty="0"/>
              <a:t>!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88" name="Shape 3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Финансовая</a:t>
            </a:r>
            <a:r>
              <a:rPr lang="en-US" dirty="0"/>
              <a:t> </a:t>
            </a:r>
            <a:r>
              <a:rPr lang="en-US" dirty="0" err="1"/>
              <a:t>грамотность</a:t>
            </a:r>
            <a:r>
              <a:rPr lang="en-US" dirty="0"/>
              <a:t> – </a:t>
            </a:r>
            <a:r>
              <a:rPr lang="en-US" dirty="0" err="1"/>
              <a:t>одно</a:t>
            </a:r>
            <a:r>
              <a:rPr lang="en-US" dirty="0"/>
              <a:t> </a:t>
            </a:r>
            <a:r>
              <a:rPr lang="en-US" dirty="0" err="1"/>
              <a:t>из</a:t>
            </a:r>
            <a:r>
              <a:rPr lang="en-US" dirty="0"/>
              <a:t> </a:t>
            </a:r>
            <a:r>
              <a:rPr lang="en-US" dirty="0" err="1"/>
              <a:t>условий</a:t>
            </a:r>
            <a:r>
              <a:rPr lang="en-US" dirty="0"/>
              <a:t>, </a:t>
            </a:r>
            <a:r>
              <a:rPr lang="en-US" dirty="0" err="1"/>
              <a:t>позволяющих</a:t>
            </a:r>
            <a:r>
              <a:rPr lang="en-US" dirty="0"/>
              <a:t> </a:t>
            </a:r>
            <a:r>
              <a:rPr lang="en-US" dirty="0" err="1"/>
              <a:t>добиваться</a:t>
            </a:r>
            <a:r>
              <a:rPr lang="en-US" dirty="0"/>
              <a:t> </a:t>
            </a:r>
            <a:r>
              <a:rPr lang="en-US" dirty="0" err="1"/>
              <a:t>успеха</a:t>
            </a:r>
            <a:r>
              <a:rPr lang="en-US" dirty="0"/>
              <a:t>. </a:t>
            </a:r>
            <a:r>
              <a:rPr lang="en-US" dirty="0" err="1"/>
              <a:t>Заработать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 </a:t>
            </a:r>
            <a:r>
              <a:rPr lang="en-US" dirty="0" err="1"/>
              <a:t>сложно</a:t>
            </a:r>
            <a:r>
              <a:rPr lang="en-US" dirty="0"/>
              <a:t>, </a:t>
            </a:r>
            <a:r>
              <a:rPr lang="en-US" dirty="0" err="1"/>
              <a:t>хотя</a:t>
            </a:r>
            <a:r>
              <a:rPr lang="en-US" dirty="0"/>
              <a:t> в </a:t>
            </a:r>
            <a:r>
              <a:rPr lang="en-US" dirty="0" err="1"/>
              <a:t>этом</a:t>
            </a:r>
            <a:r>
              <a:rPr lang="en-US" dirty="0"/>
              <a:t> </a:t>
            </a:r>
            <a:r>
              <a:rPr lang="en-US" dirty="0" err="1"/>
              <a:t>может</a:t>
            </a:r>
            <a:r>
              <a:rPr lang="en-US" dirty="0"/>
              <a:t> и </a:t>
            </a:r>
            <a:r>
              <a:rPr lang="en-US" dirty="0" err="1"/>
              <a:t>повезти</a:t>
            </a:r>
            <a:r>
              <a:rPr lang="en-US" dirty="0"/>
              <a:t>, </a:t>
            </a:r>
            <a:r>
              <a:rPr lang="en-US" dirty="0" err="1"/>
              <a:t>но</a:t>
            </a:r>
            <a:r>
              <a:rPr lang="en-US" dirty="0"/>
              <a:t> </a:t>
            </a:r>
            <a:r>
              <a:rPr lang="en-US" dirty="0" err="1"/>
              <a:t>сохранить</a:t>
            </a:r>
            <a:r>
              <a:rPr lang="en-US" dirty="0"/>
              <a:t> </a:t>
            </a:r>
            <a:r>
              <a:rPr lang="en-US" dirty="0" err="1"/>
              <a:t>их</a:t>
            </a:r>
            <a:r>
              <a:rPr lang="en-US" dirty="0"/>
              <a:t> – </a:t>
            </a:r>
            <a:r>
              <a:rPr lang="en-US" dirty="0" err="1"/>
              <a:t>тоже</a:t>
            </a:r>
            <a:r>
              <a:rPr lang="en-US" dirty="0"/>
              <a:t> </a:t>
            </a:r>
            <a:r>
              <a:rPr lang="en-US" dirty="0" err="1"/>
              <a:t>весьма</a:t>
            </a:r>
            <a:r>
              <a:rPr lang="en-US" dirty="0"/>
              <a:t> </a:t>
            </a:r>
            <a:r>
              <a:rPr lang="en-US" dirty="0" err="1"/>
              <a:t>непростая</a:t>
            </a:r>
            <a:r>
              <a:rPr lang="en-US" dirty="0"/>
              <a:t> </a:t>
            </a:r>
            <a:r>
              <a:rPr lang="en-US" dirty="0" err="1"/>
              <a:t>задача</a:t>
            </a:r>
            <a:r>
              <a:rPr lang="en-US" dirty="0"/>
              <a:t>, </a:t>
            </a:r>
            <a:r>
              <a:rPr lang="en-US" dirty="0" err="1"/>
              <a:t>универсального</a:t>
            </a:r>
            <a:r>
              <a:rPr lang="en-US" dirty="0"/>
              <a:t> </a:t>
            </a:r>
            <a:r>
              <a:rPr lang="en-US" dirty="0" err="1"/>
              <a:t>решения</a:t>
            </a:r>
            <a:r>
              <a:rPr lang="en-US" dirty="0"/>
              <a:t> у </a:t>
            </a:r>
            <a:r>
              <a:rPr lang="en-US" dirty="0" err="1"/>
              <a:t>которой</a:t>
            </a:r>
            <a:r>
              <a:rPr lang="en-US" dirty="0"/>
              <a:t> </a:t>
            </a:r>
            <a:r>
              <a:rPr lang="en-US" dirty="0" err="1"/>
              <a:t>нет</a:t>
            </a:r>
            <a:r>
              <a:rPr lang="en-US" dirty="0"/>
              <a:t>.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начала</a:t>
            </a:r>
            <a:r>
              <a:rPr lang="en-US" dirty="0"/>
              <a:t> </a:t>
            </a:r>
            <a:r>
              <a:rPr lang="en-US" dirty="0" err="1"/>
              <a:t>давайте</a:t>
            </a:r>
            <a:r>
              <a:rPr lang="en-US" dirty="0"/>
              <a:t> </a:t>
            </a:r>
            <a:r>
              <a:rPr lang="en-US" dirty="0" err="1"/>
              <a:t>разберемся</a:t>
            </a:r>
            <a:r>
              <a:rPr lang="en-US" dirty="0"/>
              <a:t>, </a:t>
            </a:r>
            <a:r>
              <a:rPr lang="en-US" dirty="0" err="1"/>
              <a:t>чем</a:t>
            </a:r>
            <a:r>
              <a:rPr lang="en-US" dirty="0"/>
              <a:t> </a:t>
            </a:r>
            <a:r>
              <a:rPr lang="en-US" dirty="0" err="1"/>
              <a:t>финансово</a:t>
            </a:r>
            <a:r>
              <a:rPr lang="en-US" dirty="0"/>
              <a:t> </a:t>
            </a:r>
            <a:r>
              <a:rPr lang="en-US" dirty="0" err="1"/>
              <a:t>грамотные</a:t>
            </a:r>
            <a:r>
              <a:rPr lang="en-US" dirty="0"/>
              <a:t> </a:t>
            </a:r>
            <a:r>
              <a:rPr lang="en-US" dirty="0" err="1"/>
              <a:t>люди</a:t>
            </a:r>
            <a:r>
              <a:rPr lang="en-US" dirty="0"/>
              <a:t> </a:t>
            </a:r>
            <a:r>
              <a:rPr lang="en-US" dirty="0" err="1"/>
              <a:t>отличаются</a:t>
            </a:r>
            <a:r>
              <a:rPr lang="en-US" dirty="0"/>
              <a:t> </a:t>
            </a:r>
            <a:r>
              <a:rPr lang="en-US" dirty="0" err="1"/>
              <a:t>от</a:t>
            </a:r>
            <a:r>
              <a:rPr lang="en-US" dirty="0"/>
              <a:t> </a:t>
            </a:r>
            <a:r>
              <a:rPr lang="en-US" dirty="0" err="1"/>
              <a:t>тех</a:t>
            </a:r>
            <a:r>
              <a:rPr lang="en-US" dirty="0"/>
              <a:t>, </a:t>
            </a:r>
            <a:r>
              <a:rPr lang="en-US" dirty="0" err="1"/>
              <a:t>которые</a:t>
            </a:r>
            <a:r>
              <a:rPr lang="en-US" dirty="0"/>
              <a:t> </a:t>
            </a:r>
            <a:r>
              <a:rPr lang="en-US" dirty="0" err="1"/>
              <a:t>ничего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знают</a:t>
            </a:r>
            <a:r>
              <a:rPr lang="en-US" dirty="0"/>
              <a:t> о </a:t>
            </a:r>
            <a:r>
              <a:rPr lang="en-US" dirty="0" err="1"/>
              <a:t>финансах</a:t>
            </a:r>
            <a:r>
              <a:rPr lang="en-US" dirty="0"/>
              <a:t>. </a:t>
            </a:r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Финансово</a:t>
            </a:r>
            <a:r>
              <a:rPr lang="en-US" dirty="0"/>
              <a:t> </a:t>
            </a:r>
            <a:r>
              <a:rPr lang="en-US" dirty="0" err="1"/>
              <a:t>грамотные</a:t>
            </a:r>
            <a:r>
              <a:rPr lang="en-US" dirty="0"/>
              <a:t> </a:t>
            </a:r>
            <a:r>
              <a:rPr lang="en-US" dirty="0" err="1"/>
              <a:t>люди</a:t>
            </a:r>
            <a:r>
              <a:rPr lang="en-US" dirty="0"/>
              <a:t>: </a:t>
            </a:r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/>
              <a:t>1.	</a:t>
            </a:r>
            <a:r>
              <a:rPr lang="en-US" b="1" dirty="0" err="1"/>
              <a:t>Ведут</a:t>
            </a:r>
            <a:r>
              <a:rPr lang="en-US" b="1" dirty="0"/>
              <a:t> </a:t>
            </a:r>
            <a:r>
              <a:rPr lang="en-US" b="1" dirty="0" err="1"/>
              <a:t>учёт</a:t>
            </a:r>
            <a:r>
              <a:rPr lang="en-US" b="1" dirty="0"/>
              <a:t> </a:t>
            </a:r>
            <a:r>
              <a:rPr lang="en-US" b="1" dirty="0" err="1"/>
              <a:t>доходов</a:t>
            </a:r>
            <a:r>
              <a:rPr lang="en-US" b="1" dirty="0"/>
              <a:t> и </a:t>
            </a:r>
            <a:r>
              <a:rPr lang="en-US" b="1" dirty="0" err="1"/>
              <a:t>расходов</a:t>
            </a:r>
            <a:r>
              <a:rPr lang="en-US" b="1" dirty="0"/>
              <a:t>.</a:t>
            </a:r>
            <a:r>
              <a:rPr lang="en-US" dirty="0"/>
              <a:t> </a:t>
            </a:r>
            <a:r>
              <a:rPr lang="en-US" dirty="0" err="1"/>
              <a:t>Чтобы</a:t>
            </a:r>
            <a:r>
              <a:rPr lang="en-US" dirty="0"/>
              <a:t> </a:t>
            </a:r>
            <a:r>
              <a:rPr lang="en-US" dirty="0" err="1"/>
              <a:t>оценить</a:t>
            </a:r>
            <a:r>
              <a:rPr lang="en-US" dirty="0"/>
              <a:t> </a:t>
            </a:r>
            <a:r>
              <a:rPr lang="en-US" dirty="0" err="1"/>
              <a:t>свои</a:t>
            </a:r>
            <a:r>
              <a:rPr lang="en-US" dirty="0"/>
              <a:t> </a:t>
            </a:r>
            <a:r>
              <a:rPr lang="en-US" dirty="0" err="1"/>
              <a:t>возможности</a:t>
            </a:r>
            <a:r>
              <a:rPr lang="en-US" dirty="0"/>
              <a:t> и </a:t>
            </a:r>
            <a:r>
              <a:rPr lang="en-US" dirty="0" err="1"/>
              <a:t>запланировать</a:t>
            </a:r>
            <a:r>
              <a:rPr lang="en-US" dirty="0"/>
              <a:t> </a:t>
            </a:r>
            <a:r>
              <a:rPr lang="en-US" dirty="0" err="1"/>
              <a:t>покупку</a:t>
            </a:r>
            <a:r>
              <a:rPr lang="en-US" dirty="0"/>
              <a:t>, </a:t>
            </a:r>
            <a:r>
              <a:rPr lang="en-US" dirty="0" err="1"/>
              <a:t>записывайте</a:t>
            </a:r>
            <a:r>
              <a:rPr lang="en-US" dirty="0"/>
              <a:t> </a:t>
            </a:r>
            <a:r>
              <a:rPr lang="en-US" dirty="0" err="1"/>
              <a:t>информацию</a:t>
            </a:r>
            <a:r>
              <a:rPr lang="en-US" dirty="0"/>
              <a:t> </a:t>
            </a:r>
            <a:r>
              <a:rPr lang="en-US" dirty="0" err="1"/>
              <a:t>обо</a:t>
            </a:r>
            <a:r>
              <a:rPr lang="en-US" dirty="0"/>
              <a:t> </a:t>
            </a:r>
            <a:r>
              <a:rPr lang="en-US" dirty="0" err="1"/>
              <a:t>всех</a:t>
            </a:r>
            <a:r>
              <a:rPr lang="en-US" dirty="0"/>
              <a:t> </a:t>
            </a:r>
            <a:r>
              <a:rPr lang="en-US" dirty="0" err="1"/>
              <a:t>ваших</a:t>
            </a:r>
            <a:r>
              <a:rPr lang="en-US" dirty="0"/>
              <a:t> </a:t>
            </a:r>
            <a:r>
              <a:rPr lang="en-US" dirty="0" err="1"/>
              <a:t>расходах</a:t>
            </a:r>
            <a:r>
              <a:rPr lang="en-US" dirty="0"/>
              <a:t>. </a:t>
            </a:r>
            <a:r>
              <a:rPr lang="en-US" dirty="0" err="1"/>
              <a:t>Подумайте</a:t>
            </a:r>
            <a:r>
              <a:rPr lang="en-US" dirty="0"/>
              <a:t> о </a:t>
            </a:r>
            <a:r>
              <a:rPr lang="en-US" dirty="0" err="1"/>
              <a:t>том</a:t>
            </a:r>
            <a:r>
              <a:rPr lang="en-US" dirty="0"/>
              <a:t>,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сделать</a:t>
            </a:r>
            <a:r>
              <a:rPr lang="en-US" dirty="0"/>
              <a:t> </a:t>
            </a:r>
            <a:r>
              <a:rPr lang="en-US" dirty="0" err="1"/>
              <a:t>так</a:t>
            </a:r>
            <a:r>
              <a:rPr lang="en-US" dirty="0"/>
              <a:t>, </a:t>
            </a:r>
            <a:r>
              <a:rPr lang="en-US" dirty="0" err="1"/>
              <a:t>чтобы</a:t>
            </a:r>
            <a:r>
              <a:rPr lang="en-US" dirty="0"/>
              <a:t> </a:t>
            </a:r>
            <a:r>
              <a:rPr lang="en-US" dirty="0" err="1"/>
              <a:t>ваши</a:t>
            </a:r>
            <a:r>
              <a:rPr lang="en-US" dirty="0"/>
              <a:t> </a:t>
            </a:r>
            <a:r>
              <a:rPr lang="en-US" dirty="0" err="1"/>
              <a:t>доходы</a:t>
            </a:r>
            <a:r>
              <a:rPr lang="en-US" dirty="0"/>
              <a:t> </a:t>
            </a:r>
            <a:r>
              <a:rPr lang="en-US" dirty="0" err="1"/>
              <a:t>превышали</a:t>
            </a:r>
            <a:r>
              <a:rPr lang="en-US" dirty="0"/>
              <a:t> </a:t>
            </a:r>
            <a:r>
              <a:rPr lang="en-US" dirty="0" err="1"/>
              <a:t>расходы</a:t>
            </a:r>
            <a:r>
              <a:rPr lang="en-US" dirty="0"/>
              <a:t>. </a:t>
            </a:r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/>
              <a:t>2.	</a:t>
            </a:r>
            <a:r>
              <a:rPr lang="en-US" b="1" dirty="0" err="1"/>
              <a:t>Тратят</a:t>
            </a:r>
            <a:r>
              <a:rPr lang="en-US" b="1" dirty="0"/>
              <a:t> </a:t>
            </a:r>
            <a:r>
              <a:rPr lang="en-US" b="1" dirty="0" err="1"/>
              <a:t>меньше</a:t>
            </a:r>
            <a:r>
              <a:rPr lang="en-US" b="1" dirty="0"/>
              <a:t>, </a:t>
            </a:r>
            <a:r>
              <a:rPr lang="en-US" b="1" dirty="0" err="1"/>
              <a:t>чем</a:t>
            </a:r>
            <a:r>
              <a:rPr lang="en-US" b="1" dirty="0"/>
              <a:t> </a:t>
            </a:r>
            <a:r>
              <a:rPr lang="en-US" b="1" dirty="0" err="1"/>
              <a:t>зарабатывают</a:t>
            </a:r>
            <a:r>
              <a:rPr lang="en-US" b="1" dirty="0"/>
              <a:t>.</a:t>
            </a:r>
            <a:r>
              <a:rPr lang="en-US" dirty="0"/>
              <a:t> </a:t>
            </a:r>
            <a:r>
              <a:rPr lang="en-US" dirty="0" err="1"/>
              <a:t>Нужно</a:t>
            </a:r>
            <a:r>
              <a:rPr lang="en-US" dirty="0"/>
              <a:t> </a:t>
            </a:r>
            <a:r>
              <a:rPr lang="en-US" dirty="0" err="1"/>
              <a:t>стараться</a:t>
            </a:r>
            <a:r>
              <a:rPr lang="en-US" dirty="0"/>
              <a:t> </a:t>
            </a:r>
            <a:r>
              <a:rPr lang="en-US" dirty="0" err="1"/>
              <a:t>тратить</a:t>
            </a:r>
            <a:r>
              <a:rPr lang="en-US" dirty="0"/>
              <a:t> </a:t>
            </a:r>
            <a:r>
              <a:rPr lang="en-US" dirty="0" err="1"/>
              <a:t>меньше</a:t>
            </a:r>
            <a:r>
              <a:rPr lang="en-US" dirty="0"/>
              <a:t>, </a:t>
            </a:r>
            <a:r>
              <a:rPr lang="en-US" dirty="0" err="1"/>
              <a:t>чем</a:t>
            </a:r>
            <a:r>
              <a:rPr lang="en-US" dirty="0"/>
              <a:t> </a:t>
            </a:r>
            <a:r>
              <a:rPr lang="en-US" dirty="0" err="1"/>
              <a:t>зарабатываешь</a:t>
            </a:r>
            <a:r>
              <a:rPr lang="en-US" dirty="0"/>
              <a:t>, а </a:t>
            </a:r>
            <a:r>
              <a:rPr lang="en-US" dirty="0" err="1"/>
              <a:t>если</a:t>
            </a:r>
            <a:r>
              <a:rPr lang="en-US" dirty="0"/>
              <a:t> </a:t>
            </a:r>
            <a:r>
              <a:rPr lang="en-US" dirty="0" err="1"/>
              <a:t>уж</a:t>
            </a:r>
            <a:r>
              <a:rPr lang="en-US" dirty="0"/>
              <a:t> </a:t>
            </a:r>
            <a:r>
              <a:rPr lang="en-US" dirty="0" err="1"/>
              <a:t>пришлось</a:t>
            </a:r>
            <a:r>
              <a:rPr lang="en-US" dirty="0"/>
              <a:t> </a:t>
            </a:r>
            <a:r>
              <a:rPr lang="en-US" dirty="0" err="1"/>
              <a:t>взять</a:t>
            </a:r>
            <a:r>
              <a:rPr lang="en-US" dirty="0"/>
              <a:t> в </a:t>
            </a:r>
            <a:r>
              <a:rPr lang="en-US" dirty="0" err="1"/>
              <a:t>долг</a:t>
            </a:r>
            <a:r>
              <a:rPr lang="en-US" dirty="0"/>
              <a:t> – </a:t>
            </a:r>
            <a:r>
              <a:rPr lang="en-US" dirty="0" err="1"/>
              <a:t>точно</a:t>
            </a:r>
            <a:r>
              <a:rPr lang="en-US" dirty="0"/>
              <a:t> </a:t>
            </a:r>
            <a:r>
              <a:rPr lang="en-US" dirty="0" err="1"/>
              <a:t>просчитать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сможешь</a:t>
            </a:r>
            <a:r>
              <a:rPr lang="en-US" dirty="0"/>
              <a:t> </a:t>
            </a:r>
            <a:r>
              <a:rPr lang="en-US" dirty="0" err="1"/>
              <a:t>вернуть</a:t>
            </a:r>
            <a:r>
              <a:rPr lang="en-US" dirty="0"/>
              <a:t> </a:t>
            </a:r>
            <a:r>
              <a:rPr lang="en-US" dirty="0" err="1"/>
              <a:t>его</a:t>
            </a:r>
            <a:r>
              <a:rPr lang="en-US" dirty="0"/>
              <a:t> </a:t>
            </a:r>
            <a:r>
              <a:rPr lang="en-US" dirty="0" err="1"/>
              <a:t>вовремя</a:t>
            </a:r>
            <a:r>
              <a:rPr lang="en-US" dirty="0"/>
              <a:t> и в </a:t>
            </a:r>
            <a:r>
              <a:rPr lang="en-US" dirty="0" err="1"/>
              <a:t>полном</a:t>
            </a:r>
            <a:r>
              <a:rPr lang="en-US" dirty="0"/>
              <a:t> </a:t>
            </a:r>
            <a:r>
              <a:rPr lang="en-US" dirty="0" err="1"/>
              <a:t>объёме</a:t>
            </a:r>
            <a:r>
              <a:rPr lang="en-US" dirty="0"/>
              <a:t>. </a:t>
            </a:r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/>
              <a:t>3.	</a:t>
            </a:r>
            <a:r>
              <a:rPr lang="en-US" b="1" dirty="0" err="1"/>
              <a:t>Знают</a:t>
            </a:r>
            <a:r>
              <a:rPr lang="en-US" b="1" dirty="0"/>
              <a:t> </a:t>
            </a:r>
            <a:r>
              <a:rPr lang="en-US" b="1" dirty="0" err="1"/>
              <a:t>свои</a:t>
            </a:r>
            <a:r>
              <a:rPr lang="en-US" b="1" dirty="0"/>
              <a:t> </a:t>
            </a:r>
            <a:r>
              <a:rPr lang="en-US" b="1" dirty="0" err="1"/>
              <a:t>права</a:t>
            </a:r>
            <a:r>
              <a:rPr lang="en-US" b="1" dirty="0"/>
              <a:t>.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всегда</a:t>
            </a:r>
            <a:r>
              <a:rPr lang="en-US" dirty="0"/>
              <a:t> </a:t>
            </a:r>
            <a:r>
              <a:rPr lang="en-US" dirty="0" err="1"/>
              <a:t>должны</a:t>
            </a:r>
            <a:r>
              <a:rPr lang="en-US" dirty="0"/>
              <a:t> </a:t>
            </a:r>
            <a:r>
              <a:rPr lang="en-US" dirty="0" err="1"/>
              <a:t>знать</a:t>
            </a:r>
            <a:r>
              <a:rPr lang="en-US" dirty="0"/>
              <a:t>, </a:t>
            </a:r>
            <a:r>
              <a:rPr lang="en-US" dirty="0" err="1"/>
              <a:t>куда</a:t>
            </a:r>
            <a:r>
              <a:rPr lang="en-US" dirty="0"/>
              <a:t> </a:t>
            </a:r>
            <a:r>
              <a:rPr lang="en-US" dirty="0" err="1"/>
              <a:t>обратиться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помощью</a:t>
            </a:r>
            <a:r>
              <a:rPr lang="en-US" dirty="0"/>
              <a:t>, </a:t>
            </a:r>
            <a:r>
              <a:rPr lang="en-US" dirty="0" err="1"/>
              <a:t>если</a:t>
            </a:r>
            <a:r>
              <a:rPr lang="en-US" dirty="0"/>
              <a:t> </a:t>
            </a:r>
            <a:r>
              <a:rPr lang="en-US" dirty="0" err="1"/>
              <a:t>ваши</a:t>
            </a:r>
            <a:r>
              <a:rPr lang="en-US" dirty="0"/>
              <a:t> </a:t>
            </a:r>
            <a:r>
              <a:rPr lang="en-US" dirty="0" err="1"/>
              <a:t>права</a:t>
            </a:r>
            <a:r>
              <a:rPr lang="en-US" dirty="0"/>
              <a:t> </a:t>
            </a:r>
            <a:r>
              <a:rPr lang="en-US" dirty="0" err="1"/>
              <a:t>были</a:t>
            </a:r>
            <a:r>
              <a:rPr lang="en-US" dirty="0"/>
              <a:t> </a:t>
            </a:r>
            <a:r>
              <a:rPr lang="en-US" dirty="0" err="1"/>
              <a:t>нарушены</a:t>
            </a:r>
            <a:r>
              <a:rPr lang="en-US" dirty="0"/>
              <a:t>. </a:t>
            </a:r>
            <a:r>
              <a:rPr lang="en-US" dirty="0" err="1"/>
              <a:t>Например</a:t>
            </a:r>
            <a:r>
              <a:rPr lang="en-US" dirty="0"/>
              <a:t>, с </a:t>
            </a:r>
            <a:r>
              <a:rPr lang="en-US" dirty="0" err="1"/>
              <a:t>вашими</a:t>
            </a:r>
            <a:r>
              <a:rPr lang="en-US" dirty="0"/>
              <a:t> </a:t>
            </a:r>
            <a:r>
              <a:rPr lang="en-US" dirty="0" err="1"/>
              <a:t>деньгами</a:t>
            </a:r>
            <a:r>
              <a:rPr lang="en-US" dirty="0"/>
              <a:t> </a:t>
            </a:r>
            <a:r>
              <a:rPr lang="en-US" dirty="0" err="1"/>
              <a:t>совершили</a:t>
            </a:r>
            <a:r>
              <a:rPr lang="en-US" dirty="0"/>
              <a:t> </a:t>
            </a:r>
            <a:r>
              <a:rPr lang="en-US" dirty="0" err="1"/>
              <a:t>незаконные</a:t>
            </a:r>
            <a:r>
              <a:rPr lang="en-US" dirty="0"/>
              <a:t> </a:t>
            </a:r>
            <a:r>
              <a:rPr lang="en-US" dirty="0" err="1"/>
              <a:t>действия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вам</a:t>
            </a:r>
            <a:r>
              <a:rPr lang="en-US" dirty="0"/>
              <a:t> </a:t>
            </a:r>
            <a:r>
              <a:rPr lang="en-US" dirty="0" err="1"/>
              <a:t>навязывают</a:t>
            </a:r>
            <a:r>
              <a:rPr lang="en-US" dirty="0"/>
              <a:t> </a:t>
            </a:r>
            <a:r>
              <a:rPr lang="en-US" dirty="0" err="1"/>
              <a:t>покупку</a:t>
            </a:r>
            <a:r>
              <a:rPr lang="en-US" dirty="0"/>
              <a:t> </a:t>
            </a:r>
            <a:r>
              <a:rPr lang="en-US" dirty="0" err="1"/>
              <a:t>финансовых</a:t>
            </a:r>
            <a:r>
              <a:rPr lang="en-US" dirty="0"/>
              <a:t> </a:t>
            </a:r>
            <a:r>
              <a:rPr lang="en-US" dirty="0" err="1"/>
              <a:t>услуг</a:t>
            </a:r>
            <a:r>
              <a:rPr lang="en-US" dirty="0"/>
              <a:t>. </a:t>
            </a:r>
            <a:r>
              <a:rPr lang="en-US" dirty="0" err="1"/>
              <a:t>Кроме</a:t>
            </a:r>
            <a:r>
              <a:rPr lang="en-US" dirty="0"/>
              <a:t> </a:t>
            </a:r>
            <a:r>
              <a:rPr lang="en-US" dirty="0" err="1"/>
              <a:t>того</a:t>
            </a:r>
            <a:r>
              <a:rPr lang="en-US" dirty="0"/>
              <a:t>, </a:t>
            </a:r>
            <a:r>
              <a:rPr lang="en-US" dirty="0" err="1"/>
              <a:t>если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знаете</a:t>
            </a:r>
            <a:r>
              <a:rPr lang="en-US" dirty="0"/>
              <a:t> </a:t>
            </a:r>
            <a:r>
              <a:rPr lang="en-US" dirty="0" err="1"/>
              <a:t>свои</a:t>
            </a:r>
            <a:r>
              <a:rPr lang="en-US" dirty="0"/>
              <a:t> </a:t>
            </a:r>
            <a:r>
              <a:rPr lang="en-US" dirty="0" err="1"/>
              <a:t>права</a:t>
            </a:r>
            <a:r>
              <a:rPr lang="en-US" dirty="0"/>
              <a:t>, </a:t>
            </a:r>
            <a:r>
              <a:rPr lang="en-US" dirty="0" err="1"/>
              <a:t>то</a:t>
            </a:r>
            <a:r>
              <a:rPr lang="en-US" dirty="0"/>
              <a:t> </a:t>
            </a:r>
            <a:r>
              <a:rPr lang="en-US" dirty="0" err="1"/>
              <a:t>риск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вас</a:t>
            </a:r>
            <a:r>
              <a:rPr lang="en-US" dirty="0"/>
              <a:t> </a:t>
            </a:r>
            <a:r>
              <a:rPr lang="en-US" dirty="0" err="1"/>
              <a:t>обманут</a:t>
            </a:r>
            <a:r>
              <a:rPr lang="en-US" dirty="0"/>
              <a:t>, </a:t>
            </a:r>
            <a:r>
              <a:rPr lang="en-US" dirty="0" err="1"/>
              <a:t>значительно</a:t>
            </a:r>
            <a:r>
              <a:rPr lang="en-US" dirty="0"/>
              <a:t> </a:t>
            </a:r>
            <a:r>
              <a:rPr lang="en-US" dirty="0" err="1"/>
              <a:t>снижается</a:t>
            </a:r>
            <a:r>
              <a:rPr lang="en-US" dirty="0"/>
              <a:t>.</a:t>
            </a:r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/>
              <a:t>4.	</a:t>
            </a:r>
            <a:r>
              <a:rPr lang="en-US" b="1" dirty="0" err="1"/>
              <a:t>Имеют</a:t>
            </a:r>
            <a:r>
              <a:rPr lang="en-US" b="1" dirty="0"/>
              <a:t> </a:t>
            </a:r>
            <a:r>
              <a:rPr lang="en-US" b="1" dirty="0" err="1"/>
              <a:t>сбережения</a:t>
            </a:r>
            <a:r>
              <a:rPr lang="en-US" b="1" dirty="0"/>
              <a:t>.</a:t>
            </a:r>
            <a:r>
              <a:rPr lang="en-US" dirty="0"/>
              <a:t> В </a:t>
            </a:r>
            <a:r>
              <a:rPr lang="en-US" dirty="0" err="1"/>
              <a:t>жизни</a:t>
            </a:r>
            <a:r>
              <a:rPr lang="en-US" dirty="0"/>
              <a:t> </a:t>
            </a:r>
            <a:r>
              <a:rPr lang="en-US" dirty="0" err="1"/>
              <a:t>случаются</a:t>
            </a:r>
            <a:r>
              <a:rPr lang="en-US" dirty="0"/>
              <a:t> </a:t>
            </a:r>
            <a:r>
              <a:rPr lang="en-US" dirty="0" err="1"/>
              <a:t>ситуации</a:t>
            </a:r>
            <a:r>
              <a:rPr lang="en-US" dirty="0"/>
              <a:t>, </a:t>
            </a:r>
            <a:r>
              <a:rPr lang="en-US" dirty="0" err="1"/>
              <a:t>когда</a:t>
            </a:r>
            <a:r>
              <a:rPr lang="en-US" dirty="0"/>
              <a:t> </a:t>
            </a:r>
            <a:r>
              <a:rPr lang="en-US" dirty="0" err="1"/>
              <a:t>вам</a:t>
            </a:r>
            <a:r>
              <a:rPr lang="en-US" dirty="0"/>
              <a:t> </a:t>
            </a:r>
            <a:r>
              <a:rPr lang="en-US" dirty="0" err="1"/>
              <a:t>могут</a:t>
            </a:r>
            <a:r>
              <a:rPr lang="en-US" dirty="0"/>
              <a:t> </a:t>
            </a:r>
            <a:r>
              <a:rPr lang="en-US" dirty="0" err="1"/>
              <a:t>понадобиться</a:t>
            </a:r>
            <a:r>
              <a:rPr lang="en-US" dirty="0"/>
              <a:t> </a:t>
            </a:r>
            <a:r>
              <a:rPr lang="en-US" dirty="0" err="1"/>
              <a:t>накопленные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 (</a:t>
            </a:r>
            <a:r>
              <a:rPr lang="en-US" dirty="0" err="1"/>
              <a:t>финансовая</a:t>
            </a:r>
            <a:r>
              <a:rPr lang="en-US" dirty="0"/>
              <a:t> </a:t>
            </a:r>
            <a:r>
              <a:rPr lang="en-US" dirty="0" err="1"/>
              <a:t>подушка</a:t>
            </a:r>
            <a:r>
              <a:rPr lang="en-US" dirty="0"/>
              <a:t> </a:t>
            </a:r>
            <a:r>
              <a:rPr lang="en-US" dirty="0" err="1"/>
              <a:t>безопасности</a:t>
            </a:r>
            <a:r>
              <a:rPr lang="en-US" dirty="0"/>
              <a:t>): </a:t>
            </a:r>
            <a:r>
              <a:rPr lang="en-US" dirty="0" err="1"/>
              <a:t>поступление</a:t>
            </a:r>
            <a:r>
              <a:rPr lang="en-US" dirty="0"/>
              <a:t> в </a:t>
            </a:r>
            <a:r>
              <a:rPr lang="en-US" dirty="0" err="1" smtClean="0"/>
              <a:t>вуз</a:t>
            </a:r>
            <a:r>
              <a:rPr lang="ru-RU" dirty="0" smtClean="0"/>
              <a:t> ребенка</a:t>
            </a:r>
            <a:r>
              <a:rPr lang="en-US" dirty="0" smtClean="0"/>
              <a:t>, </a:t>
            </a:r>
            <a:r>
              <a:rPr lang="en-US" dirty="0" err="1"/>
              <a:t>увольнение</a:t>
            </a:r>
            <a:r>
              <a:rPr lang="en-US" dirty="0"/>
              <a:t> с </a:t>
            </a:r>
            <a:r>
              <a:rPr lang="en-US" dirty="0" err="1"/>
              <a:t>работы</a:t>
            </a:r>
            <a:r>
              <a:rPr lang="en-US" dirty="0"/>
              <a:t>, </a:t>
            </a:r>
            <a:r>
              <a:rPr lang="en-US" dirty="0" err="1"/>
              <a:t>больничный</a:t>
            </a:r>
            <a:r>
              <a:rPr lang="en-US" dirty="0"/>
              <a:t> и </a:t>
            </a:r>
            <a:r>
              <a:rPr lang="en-US" dirty="0" err="1"/>
              <a:t>т.д</a:t>
            </a:r>
            <a:r>
              <a:rPr lang="en-US" dirty="0"/>
              <a:t>. </a:t>
            </a:r>
            <a:r>
              <a:rPr lang="en-US" dirty="0" err="1"/>
              <a:t>Это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всегда</a:t>
            </a:r>
            <a:r>
              <a:rPr lang="en-US" dirty="0"/>
              <a:t> </a:t>
            </a:r>
            <a:r>
              <a:rPr lang="en-US" dirty="0" err="1"/>
              <a:t>просто</a:t>
            </a:r>
            <a:r>
              <a:rPr lang="en-US" dirty="0"/>
              <a:t> </a:t>
            </a:r>
            <a:r>
              <a:rPr lang="en-US" dirty="0" err="1"/>
              <a:t>сделать</a:t>
            </a:r>
            <a:r>
              <a:rPr lang="en-US" dirty="0"/>
              <a:t>, </a:t>
            </a:r>
            <a:r>
              <a:rPr lang="en-US" dirty="0" err="1"/>
              <a:t>но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должны</a:t>
            </a:r>
            <a:r>
              <a:rPr lang="en-US" dirty="0"/>
              <a:t> </a:t>
            </a:r>
            <a:r>
              <a:rPr lang="en-US" dirty="0" err="1"/>
              <a:t>стараться</a:t>
            </a:r>
            <a:r>
              <a:rPr lang="en-US" dirty="0"/>
              <a:t> </a:t>
            </a:r>
            <a:r>
              <a:rPr lang="en-US" dirty="0" err="1"/>
              <a:t>откладывать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 </a:t>
            </a:r>
            <a:r>
              <a:rPr lang="en-US" dirty="0" err="1"/>
              <a:t>уже</a:t>
            </a:r>
            <a:r>
              <a:rPr lang="en-US" dirty="0"/>
              <a:t> </a:t>
            </a:r>
            <a:r>
              <a:rPr lang="en-US" dirty="0" err="1"/>
              <a:t>сейчас</a:t>
            </a:r>
            <a:r>
              <a:rPr lang="en-US" dirty="0"/>
              <a:t> – </a:t>
            </a:r>
            <a:r>
              <a:rPr lang="en-US" dirty="0" err="1"/>
              <a:t>они</a:t>
            </a:r>
            <a:r>
              <a:rPr lang="en-US" dirty="0"/>
              <a:t> </a:t>
            </a:r>
            <a:r>
              <a:rPr lang="en-US" dirty="0" err="1"/>
              <a:t>могут</a:t>
            </a:r>
            <a:r>
              <a:rPr lang="en-US" dirty="0"/>
              <a:t> </a:t>
            </a:r>
            <a:r>
              <a:rPr lang="en-US" dirty="0" err="1"/>
              <a:t>вам</a:t>
            </a:r>
            <a:r>
              <a:rPr lang="en-US" dirty="0"/>
              <a:t> </a:t>
            </a:r>
            <a:r>
              <a:rPr lang="en-US" dirty="0" err="1"/>
              <a:t>пригодиться</a:t>
            </a:r>
            <a:r>
              <a:rPr lang="en-US" dirty="0"/>
              <a:t>. </a:t>
            </a:r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/>
              <a:t>5.	</a:t>
            </a:r>
            <a:r>
              <a:rPr lang="en-US" b="1" dirty="0" err="1"/>
              <a:t>Владеют</a:t>
            </a:r>
            <a:r>
              <a:rPr lang="en-US" b="1" dirty="0"/>
              <a:t> </a:t>
            </a:r>
            <a:r>
              <a:rPr lang="en-US" b="1" dirty="0" err="1"/>
              <a:t>информацией</a:t>
            </a:r>
            <a:r>
              <a:rPr lang="en-US" b="1" dirty="0"/>
              <a:t>.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должны</a:t>
            </a:r>
            <a:r>
              <a:rPr lang="en-US" dirty="0"/>
              <a:t> </a:t>
            </a:r>
            <a:r>
              <a:rPr lang="en-US" dirty="0" err="1"/>
              <a:t>знать</a:t>
            </a:r>
            <a:r>
              <a:rPr lang="en-US" dirty="0"/>
              <a:t> о </a:t>
            </a:r>
            <a:r>
              <a:rPr lang="en-US" dirty="0" err="1"/>
              <a:t>том</a:t>
            </a:r>
            <a:r>
              <a:rPr lang="en-US" dirty="0"/>
              <a:t>, </a:t>
            </a:r>
            <a:r>
              <a:rPr lang="en-US" dirty="0" err="1"/>
              <a:t>где</a:t>
            </a:r>
            <a:r>
              <a:rPr lang="en-US" dirty="0"/>
              <a:t> </a:t>
            </a:r>
            <a:r>
              <a:rPr lang="en-US" dirty="0" err="1"/>
              <a:t>можно</a:t>
            </a:r>
            <a:r>
              <a:rPr lang="en-US" dirty="0"/>
              <a:t> </a:t>
            </a:r>
            <a:r>
              <a:rPr lang="en-US" dirty="0" err="1"/>
              <a:t>получить</a:t>
            </a:r>
            <a:r>
              <a:rPr lang="en-US" dirty="0"/>
              <a:t> </a:t>
            </a:r>
            <a:r>
              <a:rPr lang="en-US" dirty="0" err="1"/>
              <a:t>полезную</a:t>
            </a:r>
            <a:r>
              <a:rPr lang="en-US" dirty="0"/>
              <a:t> и </a:t>
            </a:r>
            <a:r>
              <a:rPr lang="en-US" dirty="0" err="1"/>
              <a:t>достоверную</a:t>
            </a:r>
            <a:r>
              <a:rPr lang="en-US" dirty="0"/>
              <a:t> </a:t>
            </a:r>
            <a:r>
              <a:rPr lang="en-US" dirty="0" err="1"/>
              <a:t>информацию</a:t>
            </a:r>
            <a:r>
              <a:rPr lang="en-US" dirty="0"/>
              <a:t> о </a:t>
            </a:r>
            <a:r>
              <a:rPr lang="en-US" dirty="0" err="1"/>
              <a:t>финансовых</a:t>
            </a:r>
            <a:r>
              <a:rPr lang="en-US" dirty="0"/>
              <a:t> </a:t>
            </a:r>
            <a:r>
              <a:rPr lang="en-US" dirty="0" err="1"/>
              <a:t>услугах</a:t>
            </a:r>
            <a:r>
              <a:rPr lang="en-US" dirty="0"/>
              <a:t> и </a:t>
            </a:r>
            <a:r>
              <a:rPr lang="en-US" dirty="0" err="1"/>
              <a:t>инструментах</a:t>
            </a:r>
            <a:r>
              <a:rPr lang="en-US" dirty="0"/>
              <a:t>, </a:t>
            </a:r>
            <a:r>
              <a:rPr lang="en-US" dirty="0" err="1"/>
              <a:t>уметь</a:t>
            </a:r>
            <a:r>
              <a:rPr lang="en-US" dirty="0"/>
              <a:t> </a:t>
            </a:r>
            <a:r>
              <a:rPr lang="en-US" dirty="0" err="1"/>
              <a:t>анализировать</a:t>
            </a:r>
            <a:r>
              <a:rPr lang="en-US" dirty="0"/>
              <a:t> </a:t>
            </a:r>
            <a:r>
              <a:rPr lang="en-US" dirty="0" err="1"/>
              <a:t>её</a:t>
            </a:r>
            <a:r>
              <a:rPr lang="en-US" dirty="0"/>
              <a:t>. </a:t>
            </a:r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/>
              <a:t>6.	</a:t>
            </a:r>
            <a:r>
              <a:rPr lang="en-US" b="1" dirty="0" err="1"/>
              <a:t>Умеют</a:t>
            </a:r>
            <a:r>
              <a:rPr lang="en-US" b="1" dirty="0"/>
              <a:t> </a:t>
            </a:r>
            <a:r>
              <a:rPr lang="en-US" b="1" dirty="0" err="1"/>
              <a:t>выбирать</a:t>
            </a:r>
            <a:r>
              <a:rPr lang="en-US" b="1" dirty="0"/>
              <a:t> </a:t>
            </a:r>
            <a:r>
              <a:rPr lang="en-US" b="1" dirty="0" err="1"/>
              <a:t>финансовые</a:t>
            </a:r>
            <a:r>
              <a:rPr lang="en-US" b="1" dirty="0"/>
              <a:t> </a:t>
            </a:r>
            <a:r>
              <a:rPr lang="en-US" b="1" dirty="0" err="1"/>
              <a:t>услуги</a:t>
            </a:r>
            <a:r>
              <a:rPr lang="en-US" b="1" dirty="0"/>
              <a:t>.</a:t>
            </a:r>
            <a:r>
              <a:rPr lang="en-US" dirty="0"/>
              <a:t> </a:t>
            </a:r>
            <a:r>
              <a:rPr lang="en-US" dirty="0" err="1"/>
              <a:t>Прежде</a:t>
            </a:r>
            <a:r>
              <a:rPr lang="en-US" dirty="0"/>
              <a:t> </a:t>
            </a:r>
            <a:r>
              <a:rPr lang="en-US" dirty="0" err="1"/>
              <a:t>чем</a:t>
            </a:r>
            <a:r>
              <a:rPr lang="en-US" dirty="0"/>
              <a:t> </a:t>
            </a:r>
            <a:r>
              <a:rPr lang="en-US" dirty="0" err="1"/>
              <a:t>выбрать</a:t>
            </a:r>
            <a:r>
              <a:rPr lang="en-US" dirty="0"/>
              <a:t> </a:t>
            </a:r>
            <a:r>
              <a:rPr lang="en-US" dirty="0" err="1"/>
              <a:t>услугу</a:t>
            </a:r>
            <a:r>
              <a:rPr lang="en-US" dirty="0"/>
              <a:t>, </a:t>
            </a:r>
            <a:r>
              <a:rPr lang="en-US" dirty="0" err="1"/>
              <a:t>необходимо</a:t>
            </a:r>
            <a:r>
              <a:rPr lang="en-US" dirty="0"/>
              <a:t> </a:t>
            </a:r>
            <a:r>
              <a:rPr lang="en-US" dirty="0" err="1"/>
              <a:t>проверить</a:t>
            </a:r>
            <a:r>
              <a:rPr lang="en-US" dirty="0"/>
              <a:t> </a:t>
            </a:r>
            <a:r>
              <a:rPr lang="en-US" dirty="0" err="1"/>
              <a:t>надёжность</a:t>
            </a:r>
            <a:r>
              <a:rPr lang="en-US" dirty="0"/>
              <a:t> </a:t>
            </a:r>
            <a:r>
              <a:rPr lang="en-US" dirty="0" err="1"/>
              <a:t>компании</a:t>
            </a:r>
            <a:r>
              <a:rPr lang="en-US" dirty="0"/>
              <a:t>, </a:t>
            </a:r>
            <a:r>
              <a:rPr lang="en-US" dirty="0" err="1"/>
              <a:t>которая</a:t>
            </a:r>
            <a:r>
              <a:rPr lang="en-US" dirty="0"/>
              <a:t> </a:t>
            </a:r>
            <a:r>
              <a:rPr lang="en-US" dirty="0" err="1"/>
              <a:t>её</a:t>
            </a:r>
            <a:r>
              <a:rPr lang="en-US" dirty="0"/>
              <a:t> </a:t>
            </a:r>
            <a:r>
              <a:rPr lang="en-US" dirty="0" err="1"/>
              <a:t>предлагает</a:t>
            </a:r>
            <a:r>
              <a:rPr lang="en-US" dirty="0"/>
              <a:t>. </a:t>
            </a:r>
            <a:r>
              <a:rPr lang="en-US" dirty="0" err="1"/>
              <a:t>Работайте</a:t>
            </a:r>
            <a:r>
              <a:rPr lang="en-US" dirty="0"/>
              <a:t> </a:t>
            </a:r>
            <a:r>
              <a:rPr lang="en-US" dirty="0" err="1"/>
              <a:t>только</a:t>
            </a:r>
            <a:r>
              <a:rPr lang="en-US" dirty="0"/>
              <a:t> с </a:t>
            </a:r>
            <a:r>
              <a:rPr lang="en-US" dirty="0" err="1"/>
              <a:t>теми</a:t>
            </a:r>
            <a:r>
              <a:rPr lang="en-US" dirty="0"/>
              <a:t> </a:t>
            </a:r>
            <a:r>
              <a:rPr lang="en-US" dirty="0" err="1"/>
              <a:t>компаниями</a:t>
            </a:r>
            <a:r>
              <a:rPr lang="en-US" dirty="0"/>
              <a:t>, </a:t>
            </a:r>
            <a:r>
              <a:rPr lang="en-US" dirty="0" err="1"/>
              <a:t>которые</a:t>
            </a:r>
            <a:r>
              <a:rPr lang="en-US" dirty="0"/>
              <a:t> </a:t>
            </a:r>
            <a:r>
              <a:rPr lang="en-US" dirty="0" err="1"/>
              <a:t>имеют</a:t>
            </a:r>
            <a:r>
              <a:rPr lang="en-US" dirty="0"/>
              <a:t> </a:t>
            </a:r>
            <a:r>
              <a:rPr lang="en-US" dirty="0" err="1"/>
              <a:t>лицензию</a:t>
            </a:r>
            <a:r>
              <a:rPr lang="en-US" dirty="0"/>
              <a:t> и </a:t>
            </a:r>
            <a:r>
              <a:rPr lang="en-US" dirty="0" err="1"/>
              <a:t>внесены</a:t>
            </a:r>
            <a:r>
              <a:rPr lang="en-US" dirty="0"/>
              <a:t> в </a:t>
            </a:r>
            <a:r>
              <a:rPr lang="en-US" dirty="0" err="1"/>
              <a:t>государственный</a:t>
            </a:r>
            <a:r>
              <a:rPr lang="en-US" dirty="0"/>
              <a:t> </a:t>
            </a:r>
            <a:r>
              <a:rPr lang="en-US" dirty="0" err="1"/>
              <a:t>реестр</a:t>
            </a:r>
            <a:r>
              <a:rPr lang="en-US" dirty="0"/>
              <a:t>. </a:t>
            </a:r>
            <a:r>
              <a:rPr lang="en-US" dirty="0" err="1"/>
              <a:t>Сравнивайте</a:t>
            </a:r>
            <a:r>
              <a:rPr lang="en-US" dirty="0"/>
              <a:t> </a:t>
            </a:r>
            <a:r>
              <a:rPr lang="en-US" dirty="0" err="1"/>
              <a:t>условия</a:t>
            </a:r>
            <a:r>
              <a:rPr lang="en-US" dirty="0"/>
              <a:t>, </a:t>
            </a:r>
            <a:r>
              <a:rPr lang="en-US" dirty="0" err="1"/>
              <a:t>предлагаемые</a:t>
            </a:r>
            <a:r>
              <a:rPr lang="en-US" dirty="0"/>
              <a:t> </a:t>
            </a:r>
            <a:r>
              <a:rPr lang="en-US" dirty="0" err="1"/>
              <a:t>различными</a:t>
            </a:r>
            <a:r>
              <a:rPr lang="en-US" dirty="0"/>
              <a:t> </a:t>
            </a:r>
            <a:r>
              <a:rPr lang="en-US" dirty="0" err="1"/>
              <a:t>компаниями</a:t>
            </a:r>
            <a:r>
              <a:rPr lang="en-US" dirty="0"/>
              <a:t>, </a:t>
            </a:r>
            <a:r>
              <a:rPr lang="en-US" dirty="0" err="1"/>
              <a:t>выбирайте</a:t>
            </a:r>
            <a:r>
              <a:rPr lang="en-US" dirty="0"/>
              <a:t> </a:t>
            </a:r>
            <a:r>
              <a:rPr lang="en-US" dirty="0" err="1"/>
              <a:t>наиболее</a:t>
            </a:r>
            <a:r>
              <a:rPr lang="en-US" dirty="0"/>
              <a:t> </a:t>
            </a:r>
            <a:r>
              <a:rPr lang="en-US" dirty="0" err="1"/>
              <a:t>оптимальный</a:t>
            </a:r>
            <a:r>
              <a:rPr lang="en-US" dirty="0"/>
              <a:t> </a:t>
            </a:r>
            <a:r>
              <a:rPr lang="en-US" dirty="0" err="1"/>
              <a:t>вариант</a:t>
            </a:r>
            <a:r>
              <a:rPr lang="en-US" dirty="0"/>
              <a:t>. </a:t>
            </a:r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u="sng" dirty="0" err="1"/>
              <a:t>Интерактивный</a:t>
            </a:r>
            <a:r>
              <a:rPr lang="en-US" u="sng" dirty="0"/>
              <a:t> </a:t>
            </a:r>
            <a:r>
              <a:rPr lang="en-US" u="sng" dirty="0" err="1"/>
              <a:t>вопрос</a:t>
            </a:r>
            <a:r>
              <a:rPr lang="en-US" u="sng" dirty="0"/>
              <a:t>:</a:t>
            </a:r>
            <a:r>
              <a:rPr lang="en-US" dirty="0"/>
              <a:t>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думаете</a:t>
            </a:r>
            <a:r>
              <a:rPr lang="en-US" dirty="0"/>
              <a:t>, </a:t>
            </a:r>
            <a:r>
              <a:rPr lang="en-US" dirty="0" err="1"/>
              <a:t>сколько</a:t>
            </a:r>
            <a:r>
              <a:rPr lang="en-US" dirty="0"/>
              <a:t> </a:t>
            </a:r>
            <a:r>
              <a:rPr lang="en-US" dirty="0" err="1"/>
              <a:t>процентов</a:t>
            </a:r>
            <a:r>
              <a:rPr lang="en-US" dirty="0"/>
              <a:t> </a:t>
            </a:r>
            <a:r>
              <a:rPr lang="en-US" dirty="0" err="1"/>
              <a:t>населения</a:t>
            </a:r>
            <a:r>
              <a:rPr lang="en-US" dirty="0"/>
              <a:t> </a:t>
            </a:r>
            <a:r>
              <a:rPr lang="en-US" dirty="0" err="1"/>
              <a:t>Земли</a:t>
            </a:r>
            <a:r>
              <a:rPr lang="en-US" dirty="0"/>
              <a:t> </a:t>
            </a:r>
            <a:r>
              <a:rPr lang="en-US" dirty="0" err="1"/>
              <a:t>имеют</a:t>
            </a:r>
            <a:r>
              <a:rPr lang="en-US" dirty="0"/>
              <a:t> </a:t>
            </a:r>
            <a:r>
              <a:rPr lang="en-US" dirty="0" err="1"/>
              <a:t>способности</a:t>
            </a:r>
            <a:r>
              <a:rPr lang="en-US" dirty="0"/>
              <a:t> к </a:t>
            </a:r>
            <a:r>
              <a:rPr lang="en-US" dirty="0" err="1"/>
              <a:t>ведению</a:t>
            </a:r>
            <a:r>
              <a:rPr lang="en-US" dirty="0"/>
              <a:t> </a:t>
            </a:r>
            <a:r>
              <a:rPr lang="en-US" dirty="0" err="1"/>
              <a:t>собственного</a:t>
            </a:r>
            <a:r>
              <a:rPr lang="en-US" dirty="0"/>
              <a:t> </a:t>
            </a:r>
            <a:r>
              <a:rPr lang="en-US" dirty="0" err="1"/>
              <a:t>бизнеса</a:t>
            </a:r>
            <a:r>
              <a:rPr lang="en-US" dirty="0"/>
              <a:t>?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Всего</a:t>
            </a:r>
            <a:r>
              <a:rPr lang="en-US" dirty="0"/>
              <a:t> 2% </a:t>
            </a:r>
            <a:r>
              <a:rPr lang="en-US" dirty="0" err="1"/>
              <a:t>людей</a:t>
            </a:r>
            <a:r>
              <a:rPr lang="en-US" dirty="0"/>
              <a:t> </a:t>
            </a:r>
            <a:r>
              <a:rPr lang="en-US" dirty="0" err="1"/>
              <a:t>склоны</a:t>
            </a:r>
            <a:r>
              <a:rPr lang="en-US" dirty="0"/>
              <a:t> </a:t>
            </a:r>
            <a:r>
              <a:rPr lang="en-US" dirty="0" err="1"/>
              <a:t>создавать</a:t>
            </a:r>
            <a:r>
              <a:rPr lang="en-US" dirty="0"/>
              <a:t> </a:t>
            </a:r>
            <a:r>
              <a:rPr lang="en-US" dirty="0" err="1"/>
              <a:t>собственный</a:t>
            </a:r>
            <a:r>
              <a:rPr lang="en-US" dirty="0"/>
              <a:t> </a:t>
            </a:r>
            <a:r>
              <a:rPr lang="en-US" dirty="0" err="1"/>
              <a:t>бизнес</a:t>
            </a:r>
            <a:r>
              <a:rPr lang="en-US" dirty="0"/>
              <a:t> и </a:t>
            </a:r>
            <a:r>
              <a:rPr lang="en-US" dirty="0" err="1"/>
              <a:t>вести</a:t>
            </a:r>
            <a:r>
              <a:rPr lang="en-US" dirty="0"/>
              <a:t> </a:t>
            </a:r>
            <a:r>
              <a:rPr lang="en-US" dirty="0" err="1"/>
              <a:t>предпринимательскую</a:t>
            </a:r>
            <a:r>
              <a:rPr lang="en-US" dirty="0"/>
              <a:t> </a:t>
            </a:r>
            <a:r>
              <a:rPr lang="en-US" dirty="0" err="1"/>
              <a:t>деятельность</a:t>
            </a:r>
            <a:r>
              <a:rPr lang="en-US" dirty="0"/>
              <a:t>. </a:t>
            </a:r>
            <a:r>
              <a:rPr lang="en-US" dirty="0" err="1"/>
              <a:t>Если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уверены</a:t>
            </a:r>
            <a:r>
              <a:rPr lang="en-US" dirty="0"/>
              <a:t> в </a:t>
            </a:r>
            <a:r>
              <a:rPr lang="en-US" dirty="0" err="1"/>
              <a:t>своей</a:t>
            </a:r>
            <a:r>
              <a:rPr lang="en-US" dirty="0"/>
              <a:t> </a:t>
            </a:r>
            <a:r>
              <a:rPr lang="en-US" dirty="0" err="1"/>
              <a:t>бизнес-идее</a:t>
            </a:r>
            <a:r>
              <a:rPr lang="en-US" dirty="0"/>
              <a:t>, </a:t>
            </a:r>
            <a:r>
              <a:rPr lang="en-US" dirty="0" err="1"/>
              <a:t>то</a:t>
            </a:r>
            <a:r>
              <a:rPr lang="en-US" dirty="0"/>
              <a:t> </a:t>
            </a:r>
            <a:r>
              <a:rPr lang="en-US" dirty="0" err="1"/>
              <a:t>действуйте</a:t>
            </a:r>
            <a:r>
              <a:rPr lang="en-US" dirty="0"/>
              <a:t> – </a:t>
            </a:r>
            <a:r>
              <a:rPr lang="en-US" dirty="0" err="1"/>
              <a:t>создавайте</a:t>
            </a:r>
            <a:r>
              <a:rPr lang="en-US" dirty="0"/>
              <a:t> </a:t>
            </a:r>
            <a:r>
              <a:rPr lang="en-US" dirty="0" err="1"/>
              <a:t>своё</a:t>
            </a:r>
            <a:r>
              <a:rPr lang="en-US" dirty="0"/>
              <a:t> </a:t>
            </a:r>
            <a:r>
              <a:rPr lang="en-US" dirty="0" err="1"/>
              <a:t>дело</a:t>
            </a:r>
            <a:r>
              <a:rPr lang="en-US" dirty="0"/>
              <a:t>. </a:t>
            </a:r>
            <a:r>
              <a:rPr lang="en-US" dirty="0" err="1"/>
              <a:t>Это</a:t>
            </a:r>
            <a:r>
              <a:rPr lang="en-US" dirty="0"/>
              <a:t> </a:t>
            </a:r>
            <a:r>
              <a:rPr lang="en-US" dirty="0" err="1"/>
              <a:t>ваше</a:t>
            </a:r>
            <a:r>
              <a:rPr lang="en-US" dirty="0"/>
              <a:t> </a:t>
            </a:r>
            <a:r>
              <a:rPr lang="en-US" dirty="0" err="1"/>
              <a:t>решение</a:t>
            </a:r>
            <a:r>
              <a:rPr lang="en-US" dirty="0"/>
              <a:t>.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Но</a:t>
            </a:r>
            <a:r>
              <a:rPr lang="en-US" dirty="0"/>
              <a:t>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делать</a:t>
            </a:r>
            <a:r>
              <a:rPr lang="en-US" dirty="0"/>
              <a:t>, </a:t>
            </a:r>
            <a:r>
              <a:rPr lang="en-US" dirty="0" err="1"/>
              <a:t>если</a:t>
            </a:r>
            <a:r>
              <a:rPr lang="en-US" dirty="0"/>
              <a:t> у </a:t>
            </a:r>
            <a:r>
              <a:rPr lang="en-US" dirty="0" err="1"/>
              <a:t>вас</a:t>
            </a:r>
            <a:r>
              <a:rPr lang="en-US" dirty="0"/>
              <a:t> </a:t>
            </a:r>
            <a:r>
              <a:rPr lang="en-US" dirty="0" err="1"/>
              <a:t>нет</a:t>
            </a:r>
            <a:r>
              <a:rPr lang="en-US" dirty="0"/>
              <a:t> </a:t>
            </a:r>
            <a:r>
              <a:rPr lang="en-US" dirty="0" err="1"/>
              <a:t>склонности</a:t>
            </a:r>
            <a:r>
              <a:rPr lang="en-US" dirty="0"/>
              <a:t> к </a:t>
            </a:r>
            <a:r>
              <a:rPr lang="en-US" dirty="0" err="1"/>
              <a:t>ведению</a:t>
            </a:r>
            <a:r>
              <a:rPr lang="en-US" dirty="0"/>
              <a:t> </a:t>
            </a:r>
            <a:r>
              <a:rPr lang="en-US" dirty="0" err="1"/>
              <a:t>самостоятельного</a:t>
            </a:r>
            <a:r>
              <a:rPr lang="en-US" dirty="0"/>
              <a:t> </a:t>
            </a:r>
            <a:r>
              <a:rPr lang="en-US" dirty="0" err="1"/>
              <a:t>бизнеса</a:t>
            </a:r>
            <a:r>
              <a:rPr lang="en-US" dirty="0"/>
              <a:t>, и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предпочитаете</a:t>
            </a:r>
            <a:r>
              <a:rPr lang="en-US" dirty="0"/>
              <a:t> </a:t>
            </a:r>
            <a:r>
              <a:rPr lang="en-US" dirty="0" err="1"/>
              <a:t>стать</a:t>
            </a:r>
            <a:r>
              <a:rPr lang="en-US" dirty="0"/>
              <a:t> </a:t>
            </a:r>
            <a:r>
              <a:rPr lang="en-US" dirty="0" err="1"/>
              <a:t>хорошим</a:t>
            </a:r>
            <a:r>
              <a:rPr lang="en-US" dirty="0"/>
              <a:t> </a:t>
            </a:r>
            <a:r>
              <a:rPr lang="en-US" dirty="0" err="1"/>
              <a:t>специалистом</a:t>
            </a:r>
            <a:r>
              <a:rPr lang="en-US" dirty="0"/>
              <a:t> и </a:t>
            </a:r>
            <a:r>
              <a:rPr lang="en-US" dirty="0" err="1"/>
              <a:t>работать</a:t>
            </a:r>
            <a:r>
              <a:rPr lang="en-US" dirty="0"/>
              <a:t> в </a:t>
            </a:r>
            <a:r>
              <a:rPr lang="en-US" dirty="0" err="1"/>
              <a:t>какой-нибудь</a:t>
            </a:r>
            <a:r>
              <a:rPr lang="en-US" dirty="0"/>
              <a:t> </a:t>
            </a:r>
            <a:r>
              <a:rPr lang="en-US" dirty="0" err="1"/>
              <a:t>компании</a:t>
            </a:r>
            <a:r>
              <a:rPr lang="en-US" dirty="0"/>
              <a:t>?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тогда</a:t>
            </a:r>
            <a:r>
              <a:rPr lang="en-US" dirty="0"/>
              <a:t> </a:t>
            </a:r>
            <a:r>
              <a:rPr lang="en-US" dirty="0" err="1"/>
              <a:t>достичь</a:t>
            </a:r>
            <a:r>
              <a:rPr lang="en-US" dirty="0"/>
              <a:t> </a:t>
            </a:r>
            <a:r>
              <a:rPr lang="en-US" dirty="0" err="1"/>
              <a:t>финансовой</a:t>
            </a:r>
            <a:r>
              <a:rPr lang="en-US" dirty="0"/>
              <a:t> </a:t>
            </a:r>
            <a:r>
              <a:rPr lang="en-US" dirty="0" err="1"/>
              <a:t>уверенности</a:t>
            </a:r>
            <a:r>
              <a:rPr lang="en-US" dirty="0"/>
              <a:t>? </a:t>
            </a:r>
            <a:endParaRPr lang="ru-RU" dirty="0" smtClean="0"/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 smtClean="0"/>
              <a:t>Необходимо</a:t>
            </a:r>
            <a:r>
              <a:rPr lang="en-US" dirty="0" smtClean="0"/>
              <a:t> </a:t>
            </a:r>
            <a:r>
              <a:rPr lang="en-US" dirty="0" err="1"/>
              <a:t>соблюдать</a:t>
            </a:r>
            <a:r>
              <a:rPr lang="en-US" dirty="0"/>
              <a:t> </a:t>
            </a:r>
            <a:r>
              <a:rPr lang="en-US" dirty="0" err="1"/>
              <a:t>три</a:t>
            </a:r>
            <a:r>
              <a:rPr lang="en-US" dirty="0"/>
              <a:t> </a:t>
            </a:r>
            <a:r>
              <a:rPr lang="en-US" dirty="0" err="1"/>
              <a:t>обязательных</a:t>
            </a:r>
            <a:r>
              <a:rPr lang="en-US" dirty="0"/>
              <a:t> </a:t>
            </a:r>
            <a:r>
              <a:rPr lang="en-US" dirty="0" err="1"/>
              <a:t>правила</a:t>
            </a:r>
            <a:r>
              <a:rPr lang="en-US" dirty="0"/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  <a:tabLst/>
              <a:defRPr/>
            </a:pPr>
            <a:r>
              <a:rPr lang="en-US" dirty="0"/>
              <a:t>1.	</a:t>
            </a:r>
            <a:r>
              <a:rPr lang="en-US" dirty="0" err="1" smtClean="0"/>
              <a:t>Контроль</a:t>
            </a:r>
            <a:r>
              <a:rPr lang="en-US" dirty="0" smtClean="0"/>
              <a:t> </a:t>
            </a:r>
            <a:r>
              <a:rPr lang="en-US" dirty="0" err="1" smtClean="0"/>
              <a:t>рисков</a:t>
            </a:r>
            <a:r>
              <a:rPr lang="en-US" dirty="0" smtClean="0"/>
              <a:t> (</a:t>
            </a:r>
            <a:r>
              <a:rPr lang="en-US" dirty="0" err="1" smtClean="0"/>
              <a:t>выбор</a:t>
            </a:r>
            <a:r>
              <a:rPr lang="en-US" dirty="0" smtClean="0"/>
              <a:t> </a:t>
            </a:r>
            <a:r>
              <a:rPr lang="en-US" dirty="0" err="1" smtClean="0"/>
              <a:t>компании</a:t>
            </a:r>
            <a:r>
              <a:rPr lang="en-US" dirty="0" smtClean="0"/>
              <a:t>, </a:t>
            </a:r>
            <a:r>
              <a:rPr lang="en-US" dirty="0" err="1" smtClean="0"/>
              <a:t>чтение</a:t>
            </a:r>
            <a:r>
              <a:rPr lang="en-US" dirty="0" smtClean="0"/>
              <a:t> </a:t>
            </a:r>
            <a:r>
              <a:rPr lang="en-US" dirty="0" err="1" smtClean="0"/>
              <a:t>договора</a:t>
            </a:r>
            <a:r>
              <a:rPr lang="en-US" dirty="0" smtClean="0"/>
              <a:t>, </a:t>
            </a:r>
            <a:r>
              <a:rPr lang="en-US" dirty="0" err="1" smtClean="0"/>
              <a:t>сравнение</a:t>
            </a:r>
            <a:r>
              <a:rPr lang="en-US" dirty="0" smtClean="0"/>
              <a:t> </a:t>
            </a:r>
            <a:r>
              <a:rPr lang="en-US" dirty="0" err="1" smtClean="0"/>
              <a:t>альтернатив</a:t>
            </a:r>
            <a:r>
              <a:rPr lang="en-US" dirty="0" smtClean="0"/>
              <a:t>)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smtClean="0"/>
              <a:t>2</a:t>
            </a:r>
            <a:r>
              <a:rPr lang="en-US" dirty="0"/>
              <a:t>.	</a:t>
            </a:r>
            <a:r>
              <a:rPr lang="en-US" dirty="0" err="1"/>
              <a:t>Расстановка</a:t>
            </a:r>
            <a:r>
              <a:rPr lang="en-US" dirty="0"/>
              <a:t> </a:t>
            </a:r>
            <a:r>
              <a:rPr lang="en-US" dirty="0" err="1"/>
              <a:t>приоритетов</a:t>
            </a:r>
            <a:r>
              <a:rPr lang="en-US" dirty="0"/>
              <a:t> (</a:t>
            </a:r>
            <a:r>
              <a:rPr lang="en-US" dirty="0" err="1"/>
              <a:t>знать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тебе</a:t>
            </a:r>
            <a:r>
              <a:rPr lang="en-US" dirty="0"/>
              <a:t> </a:t>
            </a:r>
            <a:r>
              <a:rPr lang="en-US" dirty="0" err="1"/>
              <a:t>действительно</a:t>
            </a:r>
            <a:r>
              <a:rPr lang="en-US" dirty="0"/>
              <a:t> </a:t>
            </a:r>
            <a:r>
              <a:rPr lang="en-US" dirty="0" err="1"/>
              <a:t>нужно</a:t>
            </a:r>
            <a:r>
              <a:rPr lang="en-US" dirty="0"/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  <a:tabLst/>
              <a:defRPr/>
            </a:pPr>
            <a:r>
              <a:rPr lang="en-US" dirty="0"/>
              <a:t>3.	</a:t>
            </a:r>
            <a:r>
              <a:rPr lang="en-US" dirty="0" err="1" smtClean="0"/>
              <a:t>Дисциплина</a:t>
            </a:r>
            <a:r>
              <a:rPr lang="en-US" dirty="0" smtClean="0"/>
              <a:t> (</a:t>
            </a:r>
            <a:r>
              <a:rPr lang="en-US" dirty="0" err="1" smtClean="0"/>
              <a:t>удержаться</a:t>
            </a:r>
            <a:r>
              <a:rPr lang="en-US" dirty="0" smtClean="0"/>
              <a:t> </a:t>
            </a:r>
            <a:r>
              <a:rPr lang="en-US" dirty="0" err="1" smtClean="0"/>
              <a:t>от</a:t>
            </a:r>
            <a:r>
              <a:rPr lang="en-US" dirty="0" smtClean="0"/>
              <a:t> </a:t>
            </a:r>
            <a:r>
              <a:rPr lang="en-US" dirty="0" err="1" smtClean="0"/>
              <a:t>соблазна</a:t>
            </a:r>
            <a:r>
              <a:rPr lang="en-US" dirty="0" smtClean="0"/>
              <a:t> </a:t>
            </a:r>
            <a:r>
              <a:rPr lang="en-US" dirty="0" err="1" smtClean="0"/>
              <a:t>сразу</a:t>
            </a:r>
            <a:r>
              <a:rPr lang="en-US" dirty="0" smtClean="0"/>
              <a:t> </a:t>
            </a:r>
            <a:r>
              <a:rPr lang="en-US" dirty="0" err="1" smtClean="0"/>
              <a:t>потратить</a:t>
            </a:r>
            <a:r>
              <a:rPr lang="en-US" dirty="0" smtClean="0"/>
              <a:t> </a:t>
            </a:r>
            <a:r>
              <a:rPr lang="en-US" dirty="0" err="1" smtClean="0"/>
              <a:t>деньги</a:t>
            </a:r>
            <a:r>
              <a:rPr lang="en-US" dirty="0" smtClean="0"/>
              <a:t>)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Чтобы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понять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как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управлять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своими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доходами</a:t>
            </a:r>
            <a:r>
              <a:rPr lang="en-US" dirty="0">
                <a:solidFill>
                  <a:schemeClr val="dk1"/>
                </a:solidFill>
              </a:rPr>
              <a:t> и </a:t>
            </a:r>
            <a:r>
              <a:rPr lang="en-US" dirty="0" err="1">
                <a:solidFill>
                  <a:schemeClr val="dk1"/>
                </a:solidFill>
              </a:rPr>
              <a:t>расходами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давайте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посмотрим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как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 smtClean="0">
                <a:solidFill>
                  <a:schemeClr val="dk1"/>
                </a:solidFill>
              </a:rPr>
              <a:t>распоряж</a:t>
            </a:r>
            <a:r>
              <a:rPr lang="ru-RU" dirty="0" err="1" smtClean="0">
                <a:solidFill>
                  <a:schemeClr val="dk1"/>
                </a:solidFill>
              </a:rPr>
              <a:t>ае</a:t>
            </a:r>
            <a:r>
              <a:rPr lang="en-US" dirty="0" err="1" smtClean="0">
                <a:solidFill>
                  <a:schemeClr val="dk1"/>
                </a:solidFill>
              </a:rPr>
              <a:t>тся</a:t>
            </a:r>
            <a:r>
              <a:rPr lang="en-US" dirty="0" smtClean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деньгами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ru-RU" dirty="0" smtClean="0">
                <a:solidFill>
                  <a:schemeClr val="dk1"/>
                </a:solidFill>
              </a:rPr>
              <a:t>среднестатистический человек</a:t>
            </a:r>
            <a:r>
              <a:rPr lang="en-US" dirty="0" smtClean="0">
                <a:solidFill>
                  <a:schemeClr val="dk1"/>
                </a:solidFill>
              </a:rPr>
              <a:t>. </a:t>
            </a:r>
            <a:endParaRPr lang="en-US"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u="sng" dirty="0" err="1">
                <a:solidFill>
                  <a:schemeClr val="dk1"/>
                </a:solidFill>
              </a:rPr>
              <a:t>Интерактивный</a:t>
            </a:r>
            <a:r>
              <a:rPr lang="en-US" u="sng" dirty="0">
                <a:solidFill>
                  <a:schemeClr val="dk1"/>
                </a:solidFill>
              </a:rPr>
              <a:t> </a:t>
            </a:r>
            <a:r>
              <a:rPr lang="en-US" u="sng" dirty="0" err="1">
                <a:solidFill>
                  <a:schemeClr val="dk1"/>
                </a:solidFill>
              </a:rPr>
              <a:t>вопрос</a:t>
            </a:r>
            <a:r>
              <a:rPr lang="en-US" u="sng" dirty="0">
                <a:solidFill>
                  <a:schemeClr val="dk1"/>
                </a:solidFill>
              </a:rPr>
              <a:t>:</a:t>
            </a:r>
            <a:r>
              <a:rPr lang="en-US" dirty="0">
                <a:solidFill>
                  <a:schemeClr val="dk1"/>
                </a:solidFill>
              </a:rPr>
              <a:t> А </a:t>
            </a:r>
            <a:r>
              <a:rPr lang="en-US" dirty="0" err="1">
                <a:solidFill>
                  <a:schemeClr val="dk1"/>
                </a:solidFill>
              </a:rPr>
              <a:t>на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что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тратите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деньги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вы</a:t>
            </a:r>
            <a:r>
              <a:rPr lang="en-US" dirty="0">
                <a:solidFill>
                  <a:schemeClr val="dk1"/>
                </a:solidFill>
              </a:rPr>
              <a:t>? </a:t>
            </a:r>
            <a:r>
              <a:rPr lang="en-US" dirty="0" err="1">
                <a:solidFill>
                  <a:schemeClr val="dk1"/>
                </a:solidFill>
              </a:rPr>
              <a:t>Вам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хватает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все</a:t>
            </a:r>
            <a:r>
              <a:rPr lang="en-US" dirty="0">
                <a:solidFill>
                  <a:schemeClr val="dk1"/>
                </a:solidFill>
              </a:rPr>
              <a:t> «</a:t>
            </a:r>
            <a:r>
              <a:rPr lang="en-US" dirty="0" err="1">
                <a:solidFill>
                  <a:schemeClr val="dk1"/>
                </a:solidFill>
              </a:rPr>
              <a:t>хотелки</a:t>
            </a:r>
            <a:r>
              <a:rPr lang="en-US" dirty="0">
                <a:solidFill>
                  <a:schemeClr val="dk1"/>
                </a:solidFill>
              </a:rPr>
              <a:t>»?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Наверняка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вы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уже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замечали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что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всегда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хочется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чего-нибудь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нового</a:t>
            </a:r>
            <a:r>
              <a:rPr lang="en-US" dirty="0">
                <a:solidFill>
                  <a:schemeClr val="dk1"/>
                </a:solidFill>
              </a:rPr>
              <a:t>: </a:t>
            </a:r>
            <a:r>
              <a:rPr lang="en-US" dirty="0" err="1">
                <a:solidFill>
                  <a:schemeClr val="dk1"/>
                </a:solidFill>
              </a:rPr>
              <a:t>смартфон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ru-RU" dirty="0" smtClean="0">
                <a:solidFill>
                  <a:schemeClr val="dk1"/>
                </a:solidFill>
              </a:rPr>
              <a:t>пылесос</a:t>
            </a:r>
            <a:r>
              <a:rPr lang="en-US" dirty="0" smtClean="0">
                <a:solidFill>
                  <a:schemeClr val="dk1"/>
                </a:solidFill>
              </a:rPr>
              <a:t>, </a:t>
            </a:r>
            <a:r>
              <a:rPr lang="en-US" dirty="0" err="1" smtClean="0">
                <a:solidFill>
                  <a:schemeClr val="dk1"/>
                </a:solidFill>
              </a:rPr>
              <a:t>модн</a:t>
            </a:r>
            <a:r>
              <a:rPr lang="ru-RU" dirty="0" err="1" smtClean="0">
                <a:solidFill>
                  <a:schemeClr val="dk1"/>
                </a:solidFill>
              </a:rPr>
              <a:t>ая</a:t>
            </a:r>
            <a:r>
              <a:rPr lang="ru-RU" dirty="0" smtClean="0">
                <a:solidFill>
                  <a:schemeClr val="dk1"/>
                </a:solidFill>
              </a:rPr>
              <a:t> сумка</a:t>
            </a:r>
            <a:r>
              <a:rPr lang="en-US" dirty="0" smtClean="0">
                <a:solidFill>
                  <a:schemeClr val="dk1"/>
                </a:solidFill>
              </a:rPr>
              <a:t>, </a:t>
            </a:r>
            <a:r>
              <a:rPr lang="ru-RU" dirty="0" smtClean="0">
                <a:solidFill>
                  <a:schemeClr val="dk1"/>
                </a:solidFill>
              </a:rPr>
              <a:t>машина</a:t>
            </a:r>
            <a:r>
              <a:rPr lang="en-US" dirty="0" smtClean="0">
                <a:solidFill>
                  <a:schemeClr val="dk1"/>
                </a:solidFill>
              </a:rPr>
              <a:t>. </a:t>
            </a:r>
            <a:r>
              <a:rPr lang="en-US" dirty="0" err="1">
                <a:solidFill>
                  <a:schemeClr val="dk1"/>
                </a:solidFill>
              </a:rPr>
              <a:t>Но</a:t>
            </a:r>
            <a:r>
              <a:rPr lang="en-US" dirty="0">
                <a:solidFill>
                  <a:schemeClr val="dk1"/>
                </a:solidFill>
              </a:rPr>
              <a:t>, к </a:t>
            </a:r>
            <a:r>
              <a:rPr lang="en-US" dirty="0" err="1">
                <a:solidFill>
                  <a:schemeClr val="dk1"/>
                </a:solidFill>
              </a:rPr>
              <a:t>сожалению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денег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хватает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далеко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все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наши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желания</a:t>
            </a:r>
            <a:r>
              <a:rPr lang="en-US" dirty="0">
                <a:solidFill>
                  <a:schemeClr val="dk1"/>
                </a:solidFill>
              </a:rPr>
              <a:t> и </a:t>
            </a:r>
            <a:r>
              <a:rPr lang="en-US" dirty="0" err="1">
                <a:solidFill>
                  <a:schemeClr val="dk1"/>
                </a:solidFill>
              </a:rPr>
              <a:t>мечты</a:t>
            </a:r>
            <a:r>
              <a:rPr lang="en-US" dirty="0">
                <a:solidFill>
                  <a:schemeClr val="dk1"/>
                </a:solidFill>
              </a:rPr>
              <a:t>.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u="sng" dirty="0" err="1">
                <a:solidFill>
                  <a:schemeClr val="dk1"/>
                </a:solidFill>
              </a:rPr>
              <a:t>Интерактивный</a:t>
            </a:r>
            <a:r>
              <a:rPr lang="en-US" u="sng" dirty="0">
                <a:solidFill>
                  <a:schemeClr val="dk1"/>
                </a:solidFill>
              </a:rPr>
              <a:t> </a:t>
            </a:r>
            <a:r>
              <a:rPr lang="en-US" u="sng" dirty="0" err="1">
                <a:solidFill>
                  <a:schemeClr val="dk1"/>
                </a:solidFill>
              </a:rPr>
              <a:t>вопрос</a:t>
            </a:r>
            <a:r>
              <a:rPr lang="en-US" u="sng" dirty="0">
                <a:solidFill>
                  <a:schemeClr val="dk1"/>
                </a:solidFill>
              </a:rPr>
              <a:t>: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Что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же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делать</a:t>
            </a:r>
            <a:r>
              <a:rPr lang="en-US" dirty="0">
                <a:solidFill>
                  <a:schemeClr val="dk1"/>
                </a:solidFill>
              </a:rPr>
              <a:t> в </a:t>
            </a:r>
            <a:r>
              <a:rPr lang="en-US" dirty="0" err="1">
                <a:solidFill>
                  <a:schemeClr val="dk1"/>
                </a:solidFill>
              </a:rPr>
              <a:t>такой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ситуации</a:t>
            </a:r>
            <a:r>
              <a:rPr lang="en-US" dirty="0">
                <a:solidFill>
                  <a:schemeClr val="dk1"/>
                </a:solidFill>
              </a:rPr>
              <a:t>?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Важно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расставлять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приоритеты</a:t>
            </a:r>
            <a:r>
              <a:rPr lang="en-US" dirty="0">
                <a:solidFill>
                  <a:schemeClr val="dk1"/>
                </a:solidFill>
              </a:rPr>
              <a:t> и </a:t>
            </a:r>
            <a:r>
              <a:rPr lang="en-US" dirty="0" err="1">
                <a:solidFill>
                  <a:schemeClr val="dk1"/>
                </a:solidFill>
              </a:rPr>
              <a:t>планировать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значимую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покупку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заранее</a:t>
            </a:r>
            <a:r>
              <a:rPr lang="en-US" dirty="0">
                <a:solidFill>
                  <a:schemeClr val="dk1"/>
                </a:solidFill>
              </a:rPr>
              <a:t>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ru-RU" dirty="0" smtClean="0"/>
              <a:t>При наличии стабильного дохода наши цели </a:t>
            </a:r>
            <a:r>
              <a:rPr lang="en-US" dirty="0" err="1" smtClean="0"/>
              <a:t>становятся</a:t>
            </a:r>
            <a:r>
              <a:rPr lang="en-US" dirty="0" smtClean="0"/>
              <a:t> </a:t>
            </a:r>
            <a:r>
              <a:rPr lang="en-US" dirty="0" err="1"/>
              <a:t>масштабнее</a:t>
            </a:r>
            <a:r>
              <a:rPr lang="en-US" dirty="0"/>
              <a:t>. </a:t>
            </a:r>
            <a:endParaRPr lang="ru-RU" dirty="0" smtClean="0"/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 smtClean="0"/>
              <a:t>Примерно</a:t>
            </a:r>
            <a:r>
              <a:rPr lang="en-US" dirty="0" smtClean="0"/>
              <a:t> </a:t>
            </a:r>
            <a:r>
              <a:rPr lang="en-US" dirty="0" err="1"/>
              <a:t>вот</a:t>
            </a:r>
            <a:r>
              <a:rPr lang="en-US" dirty="0"/>
              <a:t> </a:t>
            </a:r>
            <a:r>
              <a:rPr lang="en-US" dirty="0" err="1"/>
              <a:t>так</a:t>
            </a:r>
            <a:r>
              <a:rPr lang="en-US" dirty="0"/>
              <a:t> </a:t>
            </a:r>
            <a:r>
              <a:rPr lang="en-US" dirty="0" err="1"/>
              <a:t>это</a:t>
            </a:r>
            <a:r>
              <a:rPr lang="en-US" dirty="0"/>
              <a:t> </a:t>
            </a:r>
            <a:r>
              <a:rPr lang="en-US" dirty="0" err="1"/>
              <a:t>происходит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протяжении</a:t>
            </a:r>
            <a:r>
              <a:rPr lang="en-US" dirty="0"/>
              <a:t> </a:t>
            </a:r>
            <a:r>
              <a:rPr lang="en-US" dirty="0" err="1"/>
              <a:t>жизни</a:t>
            </a:r>
            <a:r>
              <a:rPr lang="en-US" dirty="0"/>
              <a:t> </a:t>
            </a:r>
            <a:r>
              <a:rPr lang="en-US" dirty="0" err="1"/>
              <a:t>человека</a:t>
            </a:r>
            <a:r>
              <a:rPr lang="en-US" dirty="0"/>
              <a:t>. </a:t>
            </a:r>
            <a:r>
              <a:rPr lang="ru-RU" dirty="0" smtClean="0"/>
              <a:t>Человек растет, взрослеет. Вместе с ним растут и его цели. </a:t>
            </a:r>
            <a:endParaRPr lang="en-US" dirty="0"/>
          </a:p>
          <a:p>
            <a:pPr marL="0" marR="0" lvl="0" indent="-69850" algn="l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Итак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цель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определена</a:t>
            </a:r>
            <a:r>
              <a:rPr lang="en-US" dirty="0">
                <a:solidFill>
                  <a:schemeClr val="dk1"/>
                </a:solidFill>
              </a:rPr>
              <a:t>. </a:t>
            </a:r>
            <a:r>
              <a:rPr lang="en-US" dirty="0" err="1">
                <a:solidFill>
                  <a:schemeClr val="dk1"/>
                </a:solidFill>
              </a:rPr>
              <a:t>Теперь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давайте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разберёмся</a:t>
            </a:r>
            <a:r>
              <a:rPr lang="en-US" dirty="0">
                <a:solidFill>
                  <a:schemeClr val="dk1"/>
                </a:solidFill>
              </a:rPr>
              <a:t>, с </a:t>
            </a:r>
            <a:r>
              <a:rPr lang="en-US" dirty="0" err="1">
                <a:solidFill>
                  <a:schemeClr val="dk1"/>
                </a:solidFill>
              </a:rPr>
              <a:t>чего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необходимо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начинать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планирование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желанной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покупки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или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как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составить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личный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финансовый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план</a:t>
            </a:r>
            <a:r>
              <a:rPr lang="en-US" dirty="0">
                <a:solidFill>
                  <a:schemeClr val="dk1"/>
                </a:solidFill>
              </a:rPr>
              <a:t>. 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Личный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финансовый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план</a:t>
            </a:r>
            <a:r>
              <a:rPr lang="en-US" dirty="0">
                <a:solidFill>
                  <a:schemeClr val="dk1"/>
                </a:solidFill>
              </a:rPr>
              <a:t> - </a:t>
            </a:r>
            <a:r>
              <a:rPr lang="en-US" dirty="0" err="1">
                <a:solidFill>
                  <a:schemeClr val="dk1"/>
                </a:solidFill>
              </a:rPr>
              <a:t>это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план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действий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который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поможет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вам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накопить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или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заработать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деньги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желанную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вещь</a:t>
            </a:r>
            <a:r>
              <a:rPr lang="en-US" dirty="0">
                <a:solidFill>
                  <a:schemeClr val="dk1"/>
                </a:solidFill>
              </a:rPr>
              <a:t> (</a:t>
            </a:r>
            <a:r>
              <a:rPr lang="en-US" dirty="0" err="1">
                <a:solidFill>
                  <a:schemeClr val="dk1"/>
                </a:solidFill>
              </a:rPr>
              <a:t>цель</a:t>
            </a:r>
            <a:r>
              <a:rPr lang="en-US" dirty="0">
                <a:solidFill>
                  <a:schemeClr val="dk1"/>
                </a:solidFill>
              </a:rPr>
              <a:t>).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u="sng" dirty="0" err="1">
                <a:solidFill>
                  <a:schemeClr val="dk1"/>
                </a:solidFill>
              </a:rPr>
              <a:t>Интерактивный</a:t>
            </a:r>
            <a:r>
              <a:rPr lang="en-US" u="sng" dirty="0">
                <a:solidFill>
                  <a:schemeClr val="dk1"/>
                </a:solidFill>
              </a:rPr>
              <a:t> </a:t>
            </a:r>
            <a:r>
              <a:rPr lang="en-US" u="sng" dirty="0" err="1">
                <a:solidFill>
                  <a:schemeClr val="dk1"/>
                </a:solidFill>
              </a:rPr>
              <a:t>вопрос</a:t>
            </a:r>
            <a:r>
              <a:rPr lang="en-US" u="sng" dirty="0">
                <a:solidFill>
                  <a:schemeClr val="dk1"/>
                </a:solidFill>
              </a:rPr>
              <a:t>: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Вы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пытались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вести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учёт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ваших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 smtClean="0">
                <a:solidFill>
                  <a:schemeClr val="dk1"/>
                </a:solidFill>
              </a:rPr>
              <a:t>денег</a:t>
            </a:r>
            <a:r>
              <a:rPr lang="en-US" dirty="0">
                <a:solidFill>
                  <a:schemeClr val="dk1"/>
                </a:solidFill>
              </a:rPr>
              <a:t>?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b="1" dirty="0" err="1">
                <a:solidFill>
                  <a:schemeClr val="dk1"/>
                </a:solidFill>
              </a:rPr>
              <a:t>Что</a:t>
            </a:r>
            <a:r>
              <a:rPr lang="en-US" b="1" dirty="0">
                <a:solidFill>
                  <a:schemeClr val="dk1"/>
                </a:solidFill>
              </a:rPr>
              <a:t> </a:t>
            </a:r>
            <a:r>
              <a:rPr lang="en-US" b="1" dirty="0" err="1">
                <a:solidFill>
                  <a:schemeClr val="dk1"/>
                </a:solidFill>
              </a:rPr>
              <a:t>такое</a:t>
            </a:r>
            <a:r>
              <a:rPr lang="en-US" b="1" dirty="0">
                <a:solidFill>
                  <a:schemeClr val="dk1"/>
                </a:solidFill>
              </a:rPr>
              <a:t> </a:t>
            </a:r>
            <a:r>
              <a:rPr lang="en-US" b="1" dirty="0" err="1">
                <a:solidFill>
                  <a:schemeClr val="dk1"/>
                </a:solidFill>
              </a:rPr>
              <a:t>финансовая</a:t>
            </a:r>
            <a:r>
              <a:rPr lang="en-US" b="1" dirty="0">
                <a:solidFill>
                  <a:schemeClr val="dk1"/>
                </a:solidFill>
              </a:rPr>
              <a:t> </a:t>
            </a:r>
            <a:r>
              <a:rPr lang="en-US" b="1" dirty="0" err="1">
                <a:solidFill>
                  <a:schemeClr val="dk1"/>
                </a:solidFill>
              </a:rPr>
              <a:t>цель</a:t>
            </a:r>
            <a:r>
              <a:rPr lang="en-US" dirty="0">
                <a:solidFill>
                  <a:schemeClr val="dk1"/>
                </a:solidFill>
              </a:rPr>
              <a:t>? </a:t>
            </a:r>
            <a:r>
              <a:rPr lang="en-US" dirty="0" err="1">
                <a:solidFill>
                  <a:schemeClr val="dk1"/>
                </a:solidFill>
              </a:rPr>
              <a:t>Сумма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денег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необходимая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для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осуществления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задуманного</a:t>
            </a:r>
            <a:r>
              <a:rPr lang="en-US" dirty="0">
                <a:solidFill>
                  <a:schemeClr val="dk1"/>
                </a:solidFill>
              </a:rPr>
              <a:t>. </a:t>
            </a:r>
            <a:r>
              <a:rPr lang="en-US" dirty="0" err="1">
                <a:solidFill>
                  <a:schemeClr val="dk1"/>
                </a:solidFill>
              </a:rPr>
              <a:t>Теперь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давайте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поймём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что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необходимо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сделать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чтобы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приблизиться</a:t>
            </a:r>
            <a:r>
              <a:rPr lang="en-US" dirty="0">
                <a:solidFill>
                  <a:schemeClr val="dk1"/>
                </a:solidFill>
              </a:rPr>
              <a:t> к </a:t>
            </a:r>
            <a:r>
              <a:rPr lang="en-US" dirty="0" err="1">
                <a:solidFill>
                  <a:schemeClr val="dk1"/>
                </a:solidFill>
              </a:rPr>
              <a:t>своей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цели</a:t>
            </a:r>
            <a:r>
              <a:rPr lang="en-US" dirty="0">
                <a:solidFill>
                  <a:schemeClr val="dk1"/>
                </a:solidFill>
              </a:rPr>
              <a:t>? (</a:t>
            </a:r>
            <a:r>
              <a:rPr lang="en-US" dirty="0" err="1">
                <a:solidFill>
                  <a:schemeClr val="dk1"/>
                </a:solidFill>
              </a:rPr>
              <a:t>Далее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перечисляем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этапы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планирования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указанные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слайде</a:t>
            </a:r>
            <a:r>
              <a:rPr lang="en-US" dirty="0">
                <a:solidFill>
                  <a:schemeClr val="dk1"/>
                </a:solidFill>
              </a:rPr>
              <a:t>.) 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Давайте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рассмотрим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простой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пример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личного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финансового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плана</a:t>
            </a:r>
            <a:r>
              <a:rPr lang="en-US" dirty="0">
                <a:solidFill>
                  <a:schemeClr val="dk1"/>
                </a:solidFill>
              </a:rPr>
              <a:t>.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u="sng" dirty="0" err="1">
                <a:solidFill>
                  <a:schemeClr val="dk1"/>
                </a:solidFill>
              </a:rPr>
              <a:t>Интерактивный</a:t>
            </a:r>
            <a:r>
              <a:rPr lang="en-US" u="sng" dirty="0">
                <a:solidFill>
                  <a:schemeClr val="dk1"/>
                </a:solidFill>
              </a:rPr>
              <a:t> </a:t>
            </a:r>
            <a:r>
              <a:rPr lang="en-US" u="sng" dirty="0" err="1">
                <a:solidFill>
                  <a:schemeClr val="dk1"/>
                </a:solidFill>
              </a:rPr>
              <a:t>вопрос</a:t>
            </a:r>
            <a:r>
              <a:rPr lang="en-US" dirty="0">
                <a:solidFill>
                  <a:schemeClr val="dk1"/>
                </a:solidFill>
              </a:rPr>
              <a:t>: А </a:t>
            </a:r>
            <a:r>
              <a:rPr lang="en-US" dirty="0" err="1">
                <a:solidFill>
                  <a:schemeClr val="dk1"/>
                </a:solidFill>
              </a:rPr>
              <a:t>если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покупать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ничего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нужно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то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что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же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нам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делать</a:t>
            </a:r>
            <a:r>
              <a:rPr lang="en-US" dirty="0">
                <a:solidFill>
                  <a:schemeClr val="dk1"/>
                </a:solidFill>
              </a:rPr>
              <a:t> с </a:t>
            </a:r>
            <a:r>
              <a:rPr lang="en-US" dirty="0" err="1">
                <a:solidFill>
                  <a:schemeClr val="dk1"/>
                </a:solidFill>
              </a:rPr>
              <a:t>накопленными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деньгами</a:t>
            </a:r>
            <a:r>
              <a:rPr lang="en-US" dirty="0">
                <a:solidFill>
                  <a:schemeClr val="dk1"/>
                </a:solidFill>
              </a:rPr>
              <a:t> – </a:t>
            </a:r>
            <a:r>
              <a:rPr lang="en-US" dirty="0" err="1">
                <a:solidFill>
                  <a:schemeClr val="dk1"/>
                </a:solidFill>
              </a:rPr>
              <a:t>держать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их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под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подушкой</a:t>
            </a:r>
            <a:r>
              <a:rPr lang="en-US" dirty="0">
                <a:solidFill>
                  <a:schemeClr val="dk1"/>
                </a:solidFill>
              </a:rPr>
              <a:t>?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Помимо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покупки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нужной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вещи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мы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также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можем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заставить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деньги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немного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поработать</a:t>
            </a:r>
            <a:r>
              <a:rPr lang="en-US" dirty="0">
                <a:solidFill>
                  <a:schemeClr val="dk1"/>
                </a:solidFill>
              </a:rPr>
              <a:t>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Теперь</a:t>
            </a:r>
            <a:r>
              <a:rPr lang="en-US" dirty="0"/>
              <a:t> </a:t>
            </a:r>
            <a:r>
              <a:rPr lang="en-US" dirty="0" err="1"/>
              <a:t>давайте</a:t>
            </a:r>
            <a:r>
              <a:rPr lang="en-US" dirty="0"/>
              <a:t> </a:t>
            </a:r>
            <a:r>
              <a:rPr lang="en-US" dirty="0" err="1"/>
              <a:t>поговорим</a:t>
            </a:r>
            <a:r>
              <a:rPr lang="en-US" dirty="0"/>
              <a:t> о </a:t>
            </a:r>
            <a:r>
              <a:rPr lang="en-US" dirty="0" err="1"/>
              <a:t>том</a:t>
            </a:r>
            <a:r>
              <a:rPr lang="en-US" dirty="0"/>
              <a:t>, </a:t>
            </a:r>
            <a:r>
              <a:rPr lang="en-US" dirty="0" err="1"/>
              <a:t>какие</a:t>
            </a:r>
            <a:r>
              <a:rPr lang="en-US" dirty="0"/>
              <a:t> </a:t>
            </a:r>
            <a:r>
              <a:rPr lang="en-US" dirty="0" err="1"/>
              <a:t>инструменты</a:t>
            </a:r>
            <a:r>
              <a:rPr lang="en-US" dirty="0"/>
              <a:t> </a:t>
            </a:r>
            <a:r>
              <a:rPr lang="en-US" dirty="0" err="1"/>
              <a:t>нам</a:t>
            </a:r>
            <a:r>
              <a:rPr lang="en-US" dirty="0"/>
              <a:t> </a:t>
            </a:r>
            <a:r>
              <a:rPr lang="en-US" dirty="0" err="1"/>
              <a:t>предлагает</a:t>
            </a:r>
            <a:r>
              <a:rPr lang="en-US" dirty="0"/>
              <a:t> </a:t>
            </a:r>
            <a:r>
              <a:rPr lang="en-US" dirty="0" err="1"/>
              <a:t>финансовый</a:t>
            </a:r>
            <a:r>
              <a:rPr lang="en-US" dirty="0"/>
              <a:t> </a:t>
            </a:r>
            <a:r>
              <a:rPr lang="en-US" dirty="0" err="1"/>
              <a:t>рынок</a:t>
            </a:r>
            <a:r>
              <a:rPr lang="en-US" dirty="0"/>
              <a:t>,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того</a:t>
            </a:r>
            <a:r>
              <a:rPr lang="en-US" dirty="0"/>
              <a:t>  </a:t>
            </a:r>
            <a:r>
              <a:rPr lang="en-US" dirty="0" err="1"/>
              <a:t>чтобы</a:t>
            </a:r>
            <a:r>
              <a:rPr lang="en-US" dirty="0"/>
              <a:t> </a:t>
            </a:r>
            <a:r>
              <a:rPr lang="en-US" dirty="0" err="1"/>
              <a:t>повысить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r>
              <a:rPr lang="en-US" dirty="0"/>
              <a:t> </a:t>
            </a:r>
            <a:r>
              <a:rPr lang="en-US" dirty="0" err="1"/>
              <a:t>нашего</a:t>
            </a:r>
            <a:r>
              <a:rPr lang="en-US" dirty="0"/>
              <a:t> </a:t>
            </a:r>
            <a:r>
              <a:rPr lang="en-US" dirty="0" err="1"/>
              <a:t>благосостояния</a:t>
            </a:r>
            <a:r>
              <a:rPr lang="en-US" dirty="0"/>
              <a:t>.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r>
              <a:rPr lang="en-US" dirty="0"/>
              <a:t>1.	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можете</a:t>
            </a:r>
            <a:r>
              <a:rPr lang="en-US" dirty="0"/>
              <a:t> </a:t>
            </a:r>
            <a:r>
              <a:rPr lang="en-US" dirty="0" err="1"/>
              <a:t>открыть</a:t>
            </a:r>
            <a:r>
              <a:rPr lang="en-US" dirty="0"/>
              <a:t> </a:t>
            </a:r>
            <a:r>
              <a:rPr lang="en-US" dirty="0" err="1"/>
              <a:t>депозитный</a:t>
            </a:r>
            <a:r>
              <a:rPr lang="en-US" dirty="0"/>
              <a:t> </a:t>
            </a:r>
            <a:r>
              <a:rPr lang="en-US" dirty="0" err="1"/>
              <a:t>счет</a:t>
            </a:r>
            <a:r>
              <a:rPr lang="en-US" dirty="0"/>
              <a:t> в </a:t>
            </a:r>
            <a:r>
              <a:rPr lang="en-US" dirty="0" err="1"/>
              <a:t>банке</a:t>
            </a:r>
            <a:r>
              <a:rPr lang="en-US" dirty="0"/>
              <a:t> и </a:t>
            </a:r>
            <a:r>
              <a:rPr lang="en-US" dirty="0" err="1"/>
              <a:t>положить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него</a:t>
            </a:r>
            <a:r>
              <a:rPr lang="en-US" dirty="0"/>
              <a:t> </a:t>
            </a:r>
            <a:r>
              <a:rPr lang="en-US" dirty="0" err="1"/>
              <a:t>свои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. </a:t>
            </a:r>
            <a:r>
              <a:rPr lang="en-US" dirty="0" err="1"/>
              <a:t>Банк</a:t>
            </a:r>
            <a:r>
              <a:rPr lang="en-US" dirty="0"/>
              <a:t> </a:t>
            </a:r>
            <a:r>
              <a:rPr lang="en-US" dirty="0" err="1"/>
              <a:t>будет</a:t>
            </a:r>
            <a:r>
              <a:rPr lang="en-US" dirty="0"/>
              <a:t> </a:t>
            </a:r>
            <a:r>
              <a:rPr lang="en-US" dirty="0" err="1"/>
              <a:t>регулярно</a:t>
            </a:r>
            <a:r>
              <a:rPr lang="en-US" dirty="0"/>
              <a:t> </a:t>
            </a:r>
            <a:r>
              <a:rPr lang="en-US" dirty="0" err="1"/>
              <a:t>выплачивать</a:t>
            </a:r>
            <a:r>
              <a:rPr lang="en-US" dirty="0"/>
              <a:t> </a:t>
            </a:r>
            <a:r>
              <a:rPr lang="en-US" dirty="0" err="1"/>
              <a:t>вам</a:t>
            </a:r>
            <a:r>
              <a:rPr lang="en-US" dirty="0"/>
              <a:t> </a:t>
            </a:r>
            <a:r>
              <a:rPr lang="en-US" dirty="0" err="1"/>
              <a:t>проценты</a:t>
            </a:r>
            <a:r>
              <a:rPr lang="en-US" dirty="0"/>
              <a:t> </a:t>
            </a:r>
            <a:r>
              <a:rPr lang="en-US" dirty="0" err="1"/>
              <a:t>от</a:t>
            </a:r>
            <a:r>
              <a:rPr lang="en-US" dirty="0"/>
              <a:t> </a:t>
            </a:r>
            <a:r>
              <a:rPr lang="en-US" dirty="0" err="1"/>
              <a:t>суммы</a:t>
            </a:r>
            <a:r>
              <a:rPr lang="en-US" dirty="0"/>
              <a:t> </a:t>
            </a:r>
            <a:r>
              <a:rPr lang="en-US" dirty="0" err="1"/>
              <a:t>ваших</a:t>
            </a:r>
            <a:r>
              <a:rPr lang="en-US" dirty="0"/>
              <a:t> </a:t>
            </a:r>
            <a:r>
              <a:rPr lang="en-US" dirty="0" err="1"/>
              <a:t>сбережений</a:t>
            </a:r>
            <a:r>
              <a:rPr lang="en-US" dirty="0"/>
              <a:t>, </a:t>
            </a:r>
            <a:r>
              <a:rPr lang="en-US" dirty="0" err="1"/>
              <a:t>соответственно</a:t>
            </a:r>
            <a:r>
              <a:rPr lang="en-US" dirty="0"/>
              <a:t>, </a:t>
            </a:r>
            <a:r>
              <a:rPr lang="en-US" dirty="0" err="1"/>
              <a:t>сумма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счёте</a:t>
            </a:r>
            <a:r>
              <a:rPr lang="en-US" dirty="0"/>
              <a:t> </a:t>
            </a:r>
            <a:r>
              <a:rPr lang="en-US" dirty="0" err="1"/>
              <a:t>будет</a:t>
            </a:r>
            <a:r>
              <a:rPr lang="en-US" dirty="0"/>
              <a:t> </a:t>
            </a:r>
            <a:r>
              <a:rPr lang="en-US" dirty="0" err="1"/>
              <a:t>увеличиваться</a:t>
            </a:r>
            <a:r>
              <a:rPr lang="en-US" dirty="0"/>
              <a:t>. </a:t>
            </a:r>
            <a:r>
              <a:rPr lang="en-US" dirty="0" err="1"/>
              <a:t>При</a:t>
            </a:r>
            <a:r>
              <a:rPr lang="en-US" dirty="0"/>
              <a:t> </a:t>
            </a:r>
            <a:r>
              <a:rPr lang="en-US" dirty="0" err="1"/>
              <a:t>этом</a:t>
            </a:r>
            <a:r>
              <a:rPr lang="en-US" dirty="0"/>
              <a:t> </a:t>
            </a:r>
            <a:r>
              <a:rPr lang="en-US" dirty="0" err="1"/>
              <a:t>нужно</a:t>
            </a:r>
            <a:r>
              <a:rPr lang="en-US" dirty="0"/>
              <a:t> </a:t>
            </a:r>
            <a:r>
              <a:rPr lang="en-US" dirty="0" err="1"/>
              <a:t>помнить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застрахованы</a:t>
            </a:r>
            <a:r>
              <a:rPr lang="en-US" dirty="0"/>
              <a:t> </a:t>
            </a:r>
            <a:r>
              <a:rPr lang="en-US" dirty="0" err="1"/>
              <a:t>только</a:t>
            </a:r>
            <a:r>
              <a:rPr lang="en-US" dirty="0"/>
              <a:t> </a:t>
            </a:r>
            <a:r>
              <a:rPr lang="en-US" dirty="0" err="1"/>
              <a:t>вклады</a:t>
            </a:r>
            <a:r>
              <a:rPr lang="en-US" dirty="0"/>
              <a:t> </a:t>
            </a:r>
            <a:r>
              <a:rPr lang="en-US" dirty="0" err="1"/>
              <a:t>до</a:t>
            </a:r>
            <a:r>
              <a:rPr lang="en-US" dirty="0"/>
              <a:t> 1,4 </a:t>
            </a:r>
            <a:r>
              <a:rPr lang="en-US" dirty="0" err="1"/>
              <a:t>млн</a:t>
            </a:r>
            <a:r>
              <a:rPr lang="en-US" dirty="0"/>
              <a:t>. </a:t>
            </a:r>
            <a:r>
              <a:rPr lang="en-US" dirty="0" err="1"/>
              <a:t>рублей</a:t>
            </a:r>
            <a:r>
              <a:rPr lang="en-US" dirty="0"/>
              <a:t> (в </a:t>
            </a:r>
            <a:r>
              <a:rPr lang="en-US" dirty="0" err="1"/>
              <a:t>одном</a:t>
            </a:r>
            <a:r>
              <a:rPr lang="en-US" dirty="0"/>
              <a:t> </a:t>
            </a:r>
            <a:r>
              <a:rPr lang="en-US" dirty="0" err="1"/>
              <a:t>банке</a:t>
            </a:r>
            <a:r>
              <a:rPr lang="en-US" dirty="0"/>
              <a:t>).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 err="1"/>
              <a:t>Казалось</a:t>
            </a:r>
            <a:r>
              <a:rPr lang="en-US" dirty="0"/>
              <a:t> </a:t>
            </a:r>
            <a:r>
              <a:rPr lang="en-US" dirty="0" err="1"/>
              <a:t>бы</a:t>
            </a:r>
            <a:r>
              <a:rPr lang="en-US" dirty="0"/>
              <a:t>, </a:t>
            </a:r>
            <a:r>
              <a:rPr lang="en-US" dirty="0" err="1"/>
              <a:t>путь</a:t>
            </a:r>
            <a:r>
              <a:rPr lang="en-US" dirty="0"/>
              <a:t> к </a:t>
            </a:r>
            <a:r>
              <a:rPr lang="en-US" dirty="0" err="1"/>
              <a:t>успешному</a:t>
            </a:r>
            <a:r>
              <a:rPr lang="en-US" dirty="0"/>
              <a:t> </a:t>
            </a:r>
            <a:r>
              <a:rPr lang="en-US" dirty="0" err="1"/>
              <a:t>накоплению</a:t>
            </a:r>
            <a:r>
              <a:rPr lang="en-US" dirty="0"/>
              <a:t> </a:t>
            </a:r>
            <a:r>
              <a:rPr lang="en-US" dirty="0" err="1"/>
              <a:t>открыт</a:t>
            </a:r>
            <a:r>
              <a:rPr lang="en-US" dirty="0"/>
              <a:t>. </a:t>
            </a:r>
            <a:r>
              <a:rPr lang="en-US" dirty="0" err="1"/>
              <a:t>Но</a:t>
            </a:r>
            <a:r>
              <a:rPr lang="en-US" dirty="0"/>
              <a:t> </a:t>
            </a:r>
            <a:r>
              <a:rPr lang="en-US" dirty="0" err="1"/>
              <a:t>есть</a:t>
            </a:r>
            <a:r>
              <a:rPr lang="en-US" dirty="0"/>
              <a:t> </a:t>
            </a:r>
            <a:r>
              <a:rPr lang="en-US" dirty="0" err="1"/>
              <a:t>злейший</a:t>
            </a:r>
            <a:r>
              <a:rPr lang="en-US" dirty="0"/>
              <a:t> </a:t>
            </a:r>
            <a:r>
              <a:rPr lang="en-US" dirty="0" err="1"/>
              <a:t>враг</a:t>
            </a:r>
            <a:r>
              <a:rPr lang="en-US" dirty="0"/>
              <a:t> </a:t>
            </a:r>
            <a:r>
              <a:rPr lang="en-US" dirty="0" err="1"/>
              <a:t>ваших</a:t>
            </a:r>
            <a:r>
              <a:rPr lang="en-US" dirty="0"/>
              <a:t> </a:t>
            </a:r>
            <a:r>
              <a:rPr lang="en-US" dirty="0" err="1"/>
              <a:t>сбережений</a:t>
            </a:r>
            <a:r>
              <a:rPr lang="en-US" dirty="0"/>
              <a:t> – </a:t>
            </a:r>
            <a:r>
              <a:rPr lang="en-US" dirty="0" err="1"/>
              <a:t>инфляция</a:t>
            </a:r>
            <a:r>
              <a:rPr lang="en-US" dirty="0"/>
              <a:t>. </a:t>
            </a:r>
            <a:r>
              <a:rPr lang="en-US" dirty="0" err="1"/>
              <a:t>Инфляция</a:t>
            </a:r>
            <a:r>
              <a:rPr lang="en-US" dirty="0"/>
              <a:t> </a:t>
            </a:r>
            <a:r>
              <a:rPr lang="en-US" dirty="0" err="1"/>
              <a:t>определяется</a:t>
            </a:r>
            <a:r>
              <a:rPr lang="en-US" dirty="0"/>
              <a:t>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процесс</a:t>
            </a:r>
            <a:r>
              <a:rPr lang="en-US" dirty="0"/>
              <a:t> </a:t>
            </a:r>
            <a:r>
              <a:rPr lang="en-US" dirty="0" err="1"/>
              <a:t>устойчивого</a:t>
            </a:r>
            <a:r>
              <a:rPr lang="en-US" dirty="0"/>
              <a:t> </a:t>
            </a:r>
            <a:r>
              <a:rPr lang="en-US" dirty="0" err="1"/>
              <a:t>повышения</a:t>
            </a:r>
            <a:r>
              <a:rPr lang="en-US" dirty="0"/>
              <a:t> </a:t>
            </a:r>
            <a:r>
              <a:rPr lang="en-US" dirty="0" err="1"/>
              <a:t>цен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товары</a:t>
            </a:r>
            <a:r>
              <a:rPr lang="en-US" dirty="0"/>
              <a:t> и </a:t>
            </a:r>
            <a:r>
              <a:rPr lang="en-US" dirty="0" err="1"/>
              <a:t>услуги</a:t>
            </a:r>
            <a:r>
              <a:rPr lang="en-US" dirty="0"/>
              <a:t>. </a:t>
            </a:r>
            <a:r>
              <a:rPr lang="en-US" dirty="0" err="1"/>
              <a:t>Обычно</a:t>
            </a:r>
            <a:r>
              <a:rPr lang="en-US" dirty="0"/>
              <a:t> </a:t>
            </a:r>
            <a:r>
              <a:rPr lang="en-US" dirty="0" err="1"/>
              <a:t>говорят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инфляция</a:t>
            </a:r>
            <a:r>
              <a:rPr lang="en-US" dirty="0"/>
              <a:t> «</a:t>
            </a:r>
            <a:r>
              <a:rPr lang="en-US" dirty="0" err="1"/>
              <a:t>съедает</a:t>
            </a:r>
            <a:r>
              <a:rPr lang="en-US" dirty="0"/>
              <a:t>» </a:t>
            </a:r>
            <a:r>
              <a:rPr lang="en-US" dirty="0" err="1"/>
              <a:t>ваши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. </a:t>
            </a:r>
            <a:r>
              <a:rPr lang="en-US" dirty="0" err="1" smtClean="0"/>
              <a:t>Простой</a:t>
            </a:r>
            <a:r>
              <a:rPr lang="en-US" dirty="0" smtClean="0"/>
              <a:t> </a:t>
            </a:r>
            <a:r>
              <a:rPr lang="en-US" dirty="0" err="1"/>
              <a:t>пример</a:t>
            </a:r>
            <a:r>
              <a:rPr lang="en-US" dirty="0"/>
              <a:t>. </a:t>
            </a:r>
            <a:r>
              <a:rPr lang="en-US" dirty="0" err="1"/>
              <a:t>Предположим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r>
              <a:rPr lang="en-US" dirty="0"/>
              <a:t> </a:t>
            </a:r>
            <a:r>
              <a:rPr lang="en-US" dirty="0" err="1"/>
              <a:t>инфляции</a:t>
            </a:r>
            <a:r>
              <a:rPr lang="en-US" dirty="0"/>
              <a:t> 13%, </a:t>
            </a:r>
            <a:r>
              <a:rPr lang="en-US" dirty="0" err="1"/>
              <a:t>т.е</a:t>
            </a:r>
            <a:r>
              <a:rPr lang="en-US" dirty="0"/>
              <a:t>. </a:t>
            </a:r>
            <a:r>
              <a:rPr lang="en-US" dirty="0" err="1"/>
              <a:t>стоимость</a:t>
            </a:r>
            <a:r>
              <a:rPr lang="en-US" dirty="0"/>
              <a:t> </a:t>
            </a:r>
            <a:r>
              <a:rPr lang="en-US" dirty="0" err="1"/>
              <a:t>одного</a:t>
            </a:r>
            <a:r>
              <a:rPr lang="en-US" dirty="0"/>
              <a:t> и </a:t>
            </a:r>
            <a:r>
              <a:rPr lang="en-US" dirty="0" err="1"/>
              <a:t>того</a:t>
            </a:r>
            <a:r>
              <a:rPr lang="en-US" dirty="0"/>
              <a:t> </a:t>
            </a:r>
            <a:r>
              <a:rPr lang="en-US" dirty="0" err="1"/>
              <a:t>же</a:t>
            </a:r>
            <a:r>
              <a:rPr lang="en-US" dirty="0"/>
              <a:t> </a:t>
            </a:r>
            <a:r>
              <a:rPr lang="en-US" dirty="0" err="1"/>
              <a:t>товара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год</a:t>
            </a:r>
            <a:r>
              <a:rPr lang="en-US" dirty="0"/>
              <a:t> </a:t>
            </a:r>
            <a:r>
              <a:rPr lang="en-US" dirty="0" err="1"/>
              <a:t>выросла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13%: </a:t>
            </a:r>
            <a:r>
              <a:rPr lang="en-US" dirty="0" err="1"/>
              <a:t>значит</a:t>
            </a:r>
            <a:r>
              <a:rPr lang="en-US" dirty="0"/>
              <a:t>, в </a:t>
            </a:r>
            <a:r>
              <a:rPr lang="en-US" dirty="0" err="1"/>
              <a:t>декабре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него</a:t>
            </a:r>
            <a:r>
              <a:rPr lang="en-US" dirty="0"/>
              <a:t> </a:t>
            </a:r>
            <a:r>
              <a:rPr lang="en-US" dirty="0" err="1"/>
              <a:t>придётся</a:t>
            </a:r>
            <a:r>
              <a:rPr lang="en-US" dirty="0"/>
              <a:t> </a:t>
            </a:r>
            <a:r>
              <a:rPr lang="en-US" dirty="0" err="1"/>
              <a:t>отдать</a:t>
            </a:r>
            <a:r>
              <a:rPr lang="en-US" dirty="0"/>
              <a:t> </a:t>
            </a:r>
            <a:r>
              <a:rPr lang="en-US" dirty="0" err="1"/>
              <a:t>уже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100₽, а 100 ₽+ 13 % = 113 ₽. </a:t>
            </a:r>
            <a:r>
              <a:rPr lang="en-US" dirty="0" err="1"/>
              <a:t>Как</a:t>
            </a:r>
            <a:r>
              <a:rPr lang="en-US" dirty="0"/>
              <a:t> </a:t>
            </a:r>
            <a:r>
              <a:rPr lang="en-US" dirty="0" err="1"/>
              <a:t>правило</a:t>
            </a:r>
            <a:r>
              <a:rPr lang="en-US" dirty="0"/>
              <a:t>, </a:t>
            </a:r>
            <a:r>
              <a:rPr lang="en-US" dirty="0" err="1"/>
              <a:t>проценты</a:t>
            </a:r>
            <a:r>
              <a:rPr lang="en-US" dirty="0"/>
              <a:t> </a:t>
            </a:r>
            <a:r>
              <a:rPr lang="en-US" dirty="0" err="1"/>
              <a:t>по</a:t>
            </a:r>
            <a:r>
              <a:rPr lang="en-US" dirty="0"/>
              <a:t> </a:t>
            </a:r>
            <a:r>
              <a:rPr lang="en-US" dirty="0" err="1"/>
              <a:t>банковским</a:t>
            </a:r>
            <a:r>
              <a:rPr lang="en-US" dirty="0"/>
              <a:t> </a:t>
            </a:r>
            <a:r>
              <a:rPr lang="en-US" dirty="0" err="1"/>
              <a:t>вкладам</a:t>
            </a:r>
            <a:r>
              <a:rPr lang="en-US" dirty="0"/>
              <a:t> </a:t>
            </a:r>
            <a:r>
              <a:rPr lang="en-US" dirty="0" err="1"/>
              <a:t>ниже</a:t>
            </a:r>
            <a:r>
              <a:rPr lang="en-US" dirty="0"/>
              <a:t> </a:t>
            </a:r>
            <a:r>
              <a:rPr lang="en-US" dirty="0" err="1"/>
              <a:t>уровня</a:t>
            </a:r>
            <a:r>
              <a:rPr lang="en-US" dirty="0"/>
              <a:t> </a:t>
            </a:r>
            <a:r>
              <a:rPr lang="en-US" dirty="0" err="1"/>
              <a:t>инфляции</a:t>
            </a:r>
            <a:r>
              <a:rPr lang="en-US" dirty="0"/>
              <a:t>, и </a:t>
            </a:r>
            <a:r>
              <a:rPr lang="en-US" dirty="0" err="1"/>
              <a:t>проценты</a:t>
            </a:r>
            <a:r>
              <a:rPr lang="en-US" dirty="0"/>
              <a:t>, </a:t>
            </a:r>
            <a:r>
              <a:rPr lang="en-US" dirty="0" err="1"/>
              <a:t>выплачиваемые</a:t>
            </a:r>
            <a:r>
              <a:rPr lang="en-US" dirty="0"/>
              <a:t> </a:t>
            </a:r>
            <a:r>
              <a:rPr lang="en-US" dirty="0" err="1"/>
              <a:t>банком</a:t>
            </a:r>
            <a:r>
              <a:rPr lang="en-US" dirty="0"/>
              <a:t>, </a:t>
            </a:r>
            <a:r>
              <a:rPr lang="en-US" dirty="0" err="1"/>
              <a:t>позволяют</a:t>
            </a:r>
            <a:r>
              <a:rPr lang="en-US" dirty="0"/>
              <a:t> </a:t>
            </a:r>
            <a:r>
              <a:rPr lang="en-US" dirty="0" err="1"/>
              <a:t>лишь</a:t>
            </a:r>
            <a:r>
              <a:rPr lang="en-US" dirty="0"/>
              <a:t> </a:t>
            </a:r>
            <a:r>
              <a:rPr lang="en-US" dirty="0" err="1"/>
              <a:t>ослабить</a:t>
            </a:r>
            <a:r>
              <a:rPr lang="en-US" dirty="0"/>
              <a:t> </a:t>
            </a:r>
            <a:r>
              <a:rPr lang="en-US" dirty="0" err="1"/>
              <a:t>действие</a:t>
            </a:r>
            <a:r>
              <a:rPr lang="en-US" dirty="0"/>
              <a:t> </a:t>
            </a:r>
            <a:r>
              <a:rPr lang="en-US" dirty="0" err="1"/>
              <a:t>инфляции</a:t>
            </a:r>
            <a:r>
              <a:rPr lang="en-US" dirty="0"/>
              <a:t>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/>
              <a:t>2.	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можете</a:t>
            </a:r>
            <a:r>
              <a:rPr lang="en-US" dirty="0"/>
              <a:t> </a:t>
            </a:r>
            <a:r>
              <a:rPr lang="en-US" dirty="0" err="1"/>
              <a:t>застраховать</a:t>
            </a:r>
            <a:r>
              <a:rPr lang="en-US" dirty="0"/>
              <a:t> </a:t>
            </a:r>
            <a:r>
              <a:rPr lang="en-US" dirty="0" err="1"/>
              <a:t>жизнь</a:t>
            </a:r>
            <a:r>
              <a:rPr lang="en-US" dirty="0"/>
              <a:t>, </a:t>
            </a:r>
            <a:r>
              <a:rPr lang="en-US" dirty="0" err="1"/>
              <a:t>здоровье</a:t>
            </a:r>
            <a:r>
              <a:rPr lang="en-US" dirty="0"/>
              <a:t> и </a:t>
            </a:r>
            <a:r>
              <a:rPr lang="en-US" dirty="0" err="1"/>
              <a:t>имущество</a:t>
            </a:r>
            <a:r>
              <a:rPr lang="en-US" dirty="0"/>
              <a:t> в </a:t>
            </a:r>
            <a:r>
              <a:rPr lang="en-US" dirty="0" err="1"/>
              <a:t>страховой</a:t>
            </a:r>
            <a:r>
              <a:rPr lang="en-US" dirty="0"/>
              <a:t> </a:t>
            </a:r>
            <a:r>
              <a:rPr lang="en-US" dirty="0" err="1"/>
              <a:t>компании</a:t>
            </a:r>
            <a:r>
              <a:rPr lang="en-US" dirty="0"/>
              <a:t>. В </a:t>
            </a:r>
            <a:r>
              <a:rPr lang="en-US" dirty="0" err="1"/>
              <a:t>случае</a:t>
            </a:r>
            <a:r>
              <a:rPr lang="en-US" dirty="0"/>
              <a:t>, </a:t>
            </a:r>
            <a:r>
              <a:rPr lang="en-US" dirty="0" err="1"/>
              <a:t>если</a:t>
            </a:r>
            <a:r>
              <a:rPr lang="en-US" dirty="0"/>
              <a:t> у </a:t>
            </a:r>
            <a:r>
              <a:rPr lang="en-US" dirty="0" err="1"/>
              <a:t>вас</a:t>
            </a:r>
            <a:r>
              <a:rPr lang="en-US" dirty="0"/>
              <a:t> </a:t>
            </a:r>
            <a:r>
              <a:rPr lang="en-US" dirty="0" err="1"/>
              <a:t>возникнет</a:t>
            </a:r>
            <a:r>
              <a:rPr lang="en-US" dirty="0"/>
              <a:t> </a:t>
            </a:r>
            <a:r>
              <a:rPr lang="en-US" dirty="0" err="1"/>
              <a:t>ситуация</a:t>
            </a:r>
            <a:r>
              <a:rPr lang="en-US" dirty="0"/>
              <a:t>, </a:t>
            </a:r>
            <a:r>
              <a:rPr lang="en-US" dirty="0" err="1"/>
              <a:t>попадающая</a:t>
            </a:r>
            <a:r>
              <a:rPr lang="en-US" dirty="0"/>
              <a:t> </a:t>
            </a:r>
            <a:r>
              <a:rPr lang="en-US" dirty="0" err="1"/>
              <a:t>под</a:t>
            </a:r>
            <a:r>
              <a:rPr lang="en-US" dirty="0"/>
              <a:t> </a:t>
            </a:r>
            <a:r>
              <a:rPr lang="en-US" dirty="0" err="1"/>
              <a:t>условия</a:t>
            </a:r>
            <a:r>
              <a:rPr lang="en-US" dirty="0"/>
              <a:t> </a:t>
            </a:r>
            <a:r>
              <a:rPr lang="en-US" dirty="0" err="1"/>
              <a:t>страхового</a:t>
            </a:r>
            <a:r>
              <a:rPr lang="en-US" dirty="0"/>
              <a:t> </a:t>
            </a:r>
            <a:r>
              <a:rPr lang="en-US" dirty="0" err="1"/>
              <a:t>случая</a:t>
            </a:r>
            <a:r>
              <a:rPr lang="en-US" dirty="0"/>
              <a:t>, </a:t>
            </a:r>
            <a:r>
              <a:rPr lang="en-US" dirty="0" err="1"/>
              <a:t>страховая</a:t>
            </a:r>
            <a:r>
              <a:rPr lang="en-US" dirty="0"/>
              <a:t> </a:t>
            </a:r>
            <a:r>
              <a:rPr lang="en-US" dirty="0" err="1"/>
              <a:t>компания</a:t>
            </a:r>
            <a:r>
              <a:rPr lang="en-US" dirty="0"/>
              <a:t> </a:t>
            </a:r>
            <a:r>
              <a:rPr lang="en-US" dirty="0" err="1"/>
              <a:t>возместит</a:t>
            </a:r>
            <a:r>
              <a:rPr lang="en-US" dirty="0"/>
              <a:t> </a:t>
            </a:r>
            <a:r>
              <a:rPr lang="en-US" dirty="0" err="1"/>
              <a:t>ущерб</a:t>
            </a:r>
            <a:r>
              <a:rPr lang="en-US" dirty="0"/>
              <a:t>. </a:t>
            </a:r>
            <a:r>
              <a:rPr lang="en-US" dirty="0" err="1"/>
              <a:t>Например</a:t>
            </a:r>
            <a:r>
              <a:rPr lang="en-US" dirty="0"/>
              <a:t>, </a:t>
            </a:r>
            <a:r>
              <a:rPr lang="en-US" dirty="0" err="1"/>
              <a:t>при</a:t>
            </a:r>
            <a:r>
              <a:rPr lang="en-US" dirty="0"/>
              <a:t> </a:t>
            </a:r>
            <a:r>
              <a:rPr lang="en-US" dirty="0" err="1"/>
              <a:t>покупке</a:t>
            </a:r>
            <a:r>
              <a:rPr lang="en-US" dirty="0"/>
              <a:t> </a:t>
            </a:r>
            <a:r>
              <a:rPr lang="en-US" dirty="0" err="1"/>
              <a:t>смартфона</a:t>
            </a:r>
            <a:r>
              <a:rPr lang="en-US" dirty="0"/>
              <a:t> </a:t>
            </a:r>
            <a:r>
              <a:rPr lang="en-US" dirty="0" err="1"/>
              <a:t>часто</a:t>
            </a:r>
            <a:r>
              <a:rPr lang="en-US" dirty="0"/>
              <a:t> </a:t>
            </a:r>
            <a:r>
              <a:rPr lang="en-US" dirty="0" err="1"/>
              <a:t>предлагают</a:t>
            </a:r>
            <a:r>
              <a:rPr lang="en-US" dirty="0"/>
              <a:t> </a:t>
            </a:r>
            <a:r>
              <a:rPr lang="en-US" dirty="0" err="1"/>
              <a:t>оформить</a:t>
            </a:r>
            <a:r>
              <a:rPr lang="en-US" dirty="0"/>
              <a:t> </a:t>
            </a:r>
            <a:r>
              <a:rPr lang="en-US" dirty="0" err="1"/>
              <a:t>страховку</a:t>
            </a:r>
            <a:r>
              <a:rPr lang="en-US" dirty="0"/>
              <a:t>. В </a:t>
            </a:r>
            <a:r>
              <a:rPr lang="en-US" dirty="0" err="1"/>
              <a:t>случае</a:t>
            </a:r>
            <a:r>
              <a:rPr lang="en-US" dirty="0"/>
              <a:t>, </a:t>
            </a:r>
            <a:r>
              <a:rPr lang="en-US" dirty="0" err="1"/>
              <a:t>если</a:t>
            </a:r>
            <a:r>
              <a:rPr lang="en-US" dirty="0"/>
              <a:t> </a:t>
            </a:r>
            <a:r>
              <a:rPr lang="en-US" dirty="0" err="1"/>
              <a:t>ваш</a:t>
            </a:r>
            <a:r>
              <a:rPr lang="en-US" dirty="0"/>
              <a:t> </a:t>
            </a:r>
            <a:r>
              <a:rPr lang="en-US" dirty="0" err="1"/>
              <a:t>телефон</a:t>
            </a:r>
            <a:r>
              <a:rPr lang="en-US" dirty="0"/>
              <a:t> </a:t>
            </a:r>
            <a:r>
              <a:rPr lang="en-US" dirty="0" err="1"/>
              <a:t>украдут</a:t>
            </a:r>
            <a:r>
              <a:rPr lang="en-US" dirty="0"/>
              <a:t>,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он</a:t>
            </a:r>
            <a:r>
              <a:rPr lang="en-US" dirty="0"/>
              <a:t> </a:t>
            </a:r>
            <a:r>
              <a:rPr lang="en-US" dirty="0" err="1"/>
              <a:t>сломается</a:t>
            </a:r>
            <a:r>
              <a:rPr lang="en-US" dirty="0"/>
              <a:t> – </a:t>
            </a:r>
            <a:r>
              <a:rPr lang="en-US" dirty="0" err="1"/>
              <a:t>страховая</a:t>
            </a:r>
            <a:r>
              <a:rPr lang="en-US" dirty="0"/>
              <a:t> </a:t>
            </a:r>
            <a:r>
              <a:rPr lang="en-US" dirty="0" err="1"/>
              <a:t>компания</a:t>
            </a:r>
            <a:r>
              <a:rPr lang="en-US" dirty="0"/>
              <a:t> </a:t>
            </a:r>
            <a:r>
              <a:rPr lang="en-US" dirty="0" err="1"/>
              <a:t>возместит</a:t>
            </a:r>
            <a:r>
              <a:rPr lang="en-US" dirty="0"/>
              <a:t> </a:t>
            </a:r>
            <a:r>
              <a:rPr lang="en-US" dirty="0" err="1"/>
              <a:t>стоимость</a:t>
            </a:r>
            <a:r>
              <a:rPr lang="en-US" dirty="0"/>
              <a:t> </a:t>
            </a:r>
            <a:r>
              <a:rPr lang="en-US" dirty="0" err="1"/>
              <a:t>телефона</a:t>
            </a:r>
            <a:r>
              <a:rPr lang="en-US" dirty="0"/>
              <a:t>, и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сможете</a:t>
            </a:r>
            <a:r>
              <a:rPr lang="en-US" dirty="0"/>
              <a:t> </a:t>
            </a:r>
            <a:r>
              <a:rPr lang="en-US" dirty="0" err="1"/>
              <a:t>купить</a:t>
            </a:r>
            <a:r>
              <a:rPr lang="en-US" dirty="0"/>
              <a:t> </a:t>
            </a:r>
            <a:r>
              <a:rPr lang="en-US" dirty="0" err="1"/>
              <a:t>новый</a:t>
            </a:r>
            <a:r>
              <a:rPr lang="en-US" dirty="0"/>
              <a:t>. </a:t>
            </a:r>
            <a:r>
              <a:rPr lang="en-US" dirty="0" err="1"/>
              <a:t>Перед</a:t>
            </a:r>
            <a:r>
              <a:rPr lang="en-US" dirty="0"/>
              <a:t> </a:t>
            </a:r>
            <a:r>
              <a:rPr lang="en-US" dirty="0" err="1"/>
              <a:t>покупкой</a:t>
            </a:r>
            <a:r>
              <a:rPr lang="en-US" dirty="0"/>
              <a:t> </a:t>
            </a:r>
            <a:r>
              <a:rPr lang="en-US" dirty="0" err="1"/>
              <a:t>страховки</a:t>
            </a:r>
            <a:r>
              <a:rPr lang="en-US" dirty="0"/>
              <a:t> </a:t>
            </a:r>
            <a:r>
              <a:rPr lang="en-US" dirty="0" err="1"/>
              <a:t>необходимо</a:t>
            </a:r>
            <a:r>
              <a:rPr lang="en-US" dirty="0"/>
              <a:t> </a:t>
            </a:r>
            <a:r>
              <a:rPr lang="en-US" dirty="0" err="1"/>
              <a:t>подробно</a:t>
            </a:r>
            <a:r>
              <a:rPr lang="en-US" dirty="0"/>
              <a:t> </a:t>
            </a:r>
            <a:r>
              <a:rPr lang="en-US" dirty="0" err="1"/>
              <a:t>ознакомиться</a:t>
            </a:r>
            <a:r>
              <a:rPr lang="en-US" dirty="0"/>
              <a:t> с </a:t>
            </a:r>
            <a:r>
              <a:rPr lang="en-US" dirty="0" err="1"/>
              <a:t>условиями</a:t>
            </a:r>
            <a:r>
              <a:rPr lang="en-US" dirty="0"/>
              <a:t> </a:t>
            </a:r>
            <a:r>
              <a:rPr lang="en-US" dirty="0" err="1"/>
              <a:t>договора</a:t>
            </a:r>
            <a:r>
              <a:rPr lang="en-US" dirty="0"/>
              <a:t> и </a:t>
            </a:r>
            <a:r>
              <a:rPr lang="en-US" dirty="0" err="1"/>
              <a:t>убедиться</a:t>
            </a:r>
            <a:r>
              <a:rPr lang="en-US" dirty="0"/>
              <a:t> в </a:t>
            </a:r>
            <a:r>
              <a:rPr lang="en-US" dirty="0" err="1"/>
              <a:t>надёжности</a:t>
            </a:r>
            <a:r>
              <a:rPr lang="en-US" dirty="0"/>
              <a:t> </a:t>
            </a:r>
            <a:r>
              <a:rPr lang="en-US" dirty="0" err="1"/>
              <a:t>компании</a:t>
            </a:r>
            <a:r>
              <a:rPr lang="en-US" dirty="0"/>
              <a:t>, </a:t>
            </a:r>
            <a:r>
              <a:rPr lang="en-US" dirty="0" err="1"/>
              <a:t>чтобы</a:t>
            </a:r>
            <a:r>
              <a:rPr lang="en-US" dirty="0"/>
              <a:t> </a:t>
            </a:r>
            <a:r>
              <a:rPr lang="en-US" dirty="0" err="1"/>
              <a:t>потом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было</a:t>
            </a:r>
            <a:r>
              <a:rPr lang="en-US" dirty="0"/>
              <a:t> </a:t>
            </a:r>
            <a:r>
              <a:rPr lang="en-US" dirty="0" err="1"/>
              <a:t>проблем</a:t>
            </a:r>
            <a:r>
              <a:rPr lang="en-US" dirty="0"/>
              <a:t>. </a:t>
            </a:r>
            <a:r>
              <a:rPr lang="en-US" dirty="0" err="1"/>
              <a:t>Поэтому</a:t>
            </a:r>
            <a:r>
              <a:rPr lang="en-US" dirty="0"/>
              <a:t> </a:t>
            </a:r>
            <a:r>
              <a:rPr lang="en-US" dirty="0" err="1"/>
              <a:t>внимательно</a:t>
            </a:r>
            <a:r>
              <a:rPr lang="en-US" dirty="0"/>
              <a:t> </a:t>
            </a:r>
            <a:r>
              <a:rPr lang="en-US" dirty="0" err="1"/>
              <a:t>читайте</a:t>
            </a:r>
            <a:r>
              <a:rPr lang="en-US" dirty="0"/>
              <a:t> </a:t>
            </a:r>
            <a:r>
              <a:rPr lang="en-US" dirty="0" err="1"/>
              <a:t>договор</a:t>
            </a:r>
            <a:r>
              <a:rPr lang="en-US" dirty="0"/>
              <a:t> и </a:t>
            </a:r>
            <a:r>
              <a:rPr lang="en-US" dirty="0" err="1"/>
              <a:t>убедитесь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en-US" dirty="0" err="1"/>
              <a:t>страховая</a:t>
            </a:r>
            <a:r>
              <a:rPr lang="en-US" dirty="0"/>
              <a:t> </a:t>
            </a:r>
            <a:r>
              <a:rPr lang="en-US" dirty="0" err="1"/>
              <a:t>компания</a:t>
            </a:r>
            <a:r>
              <a:rPr lang="en-US" dirty="0"/>
              <a:t> </a:t>
            </a:r>
            <a:r>
              <a:rPr lang="en-US" dirty="0" err="1"/>
              <a:t>имеет</a:t>
            </a:r>
            <a:r>
              <a:rPr lang="en-US" dirty="0"/>
              <a:t> </a:t>
            </a:r>
            <a:r>
              <a:rPr lang="en-US" dirty="0" err="1"/>
              <a:t>лицензию</a:t>
            </a:r>
            <a:r>
              <a:rPr lang="en-US" dirty="0"/>
              <a:t> </a:t>
            </a:r>
            <a:r>
              <a:rPr lang="en-US" dirty="0" err="1"/>
              <a:t>Банка</a:t>
            </a:r>
            <a:r>
              <a:rPr lang="en-US" dirty="0"/>
              <a:t> </a:t>
            </a:r>
            <a:r>
              <a:rPr lang="en-US" dirty="0" err="1"/>
              <a:t>России</a:t>
            </a:r>
            <a:r>
              <a:rPr lang="en-US" dirty="0"/>
              <a:t>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/>
              <a:t>3.	</a:t>
            </a:r>
            <a:r>
              <a:rPr lang="en-US" dirty="0" err="1"/>
              <a:t>Чтобы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пенсии</a:t>
            </a:r>
            <a:r>
              <a:rPr lang="en-US" dirty="0"/>
              <a:t> 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могли</a:t>
            </a:r>
            <a:r>
              <a:rPr lang="en-US" dirty="0"/>
              <a:t> </a:t>
            </a:r>
            <a:r>
              <a:rPr lang="en-US" dirty="0" err="1"/>
              <a:t>вести</a:t>
            </a:r>
            <a:r>
              <a:rPr lang="en-US" dirty="0"/>
              <a:t> </a:t>
            </a:r>
            <a:r>
              <a:rPr lang="en-US" dirty="0" err="1"/>
              <a:t>привычный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r>
              <a:rPr lang="en-US" dirty="0"/>
              <a:t> </a:t>
            </a:r>
            <a:r>
              <a:rPr lang="en-US" dirty="0" err="1"/>
              <a:t>жизни</a:t>
            </a:r>
            <a:r>
              <a:rPr lang="en-US" dirty="0"/>
              <a:t>, </a:t>
            </a:r>
            <a:r>
              <a:rPr lang="en-US" dirty="0" err="1"/>
              <a:t>необходимо</a:t>
            </a:r>
            <a:r>
              <a:rPr lang="en-US" dirty="0"/>
              <a:t> </a:t>
            </a:r>
            <a:r>
              <a:rPr lang="en-US" dirty="0" err="1"/>
              <a:t>откладывать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, </a:t>
            </a:r>
            <a:r>
              <a:rPr lang="en-US" dirty="0" err="1"/>
              <a:t>воспользовавшись</a:t>
            </a:r>
            <a:r>
              <a:rPr lang="en-US" dirty="0"/>
              <a:t> </a:t>
            </a:r>
            <a:r>
              <a:rPr lang="en-US" dirty="0" err="1"/>
              <a:t>услугами</a:t>
            </a:r>
            <a:r>
              <a:rPr lang="en-US" dirty="0"/>
              <a:t> </a:t>
            </a:r>
            <a:r>
              <a:rPr lang="en-US" dirty="0" err="1"/>
              <a:t>негосударственного</a:t>
            </a:r>
            <a:r>
              <a:rPr lang="en-US" dirty="0"/>
              <a:t> </a:t>
            </a:r>
            <a:r>
              <a:rPr lang="en-US" dirty="0" err="1"/>
              <a:t>пенсионного</a:t>
            </a:r>
            <a:r>
              <a:rPr lang="en-US" dirty="0"/>
              <a:t> </a:t>
            </a:r>
            <a:r>
              <a:rPr lang="en-US" dirty="0" err="1" smtClean="0"/>
              <a:t>фонда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страховой</a:t>
            </a:r>
            <a:r>
              <a:rPr lang="en-US" dirty="0" smtClean="0"/>
              <a:t> </a:t>
            </a:r>
            <a:r>
              <a:rPr lang="en-US" dirty="0" err="1" smtClean="0"/>
              <a:t>компании</a:t>
            </a:r>
            <a:r>
              <a:rPr lang="en-US" dirty="0" smtClean="0"/>
              <a:t>.  </a:t>
            </a:r>
            <a:endParaRPr lang="en-US" dirty="0"/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dirty="0"/>
              <a:t>4.	</a:t>
            </a:r>
            <a:r>
              <a:rPr lang="en-US" dirty="0" err="1"/>
              <a:t>Вы</a:t>
            </a:r>
            <a:r>
              <a:rPr lang="en-US" dirty="0"/>
              <a:t> </a:t>
            </a:r>
            <a:r>
              <a:rPr lang="en-US" dirty="0" err="1"/>
              <a:t>можете</a:t>
            </a:r>
            <a:r>
              <a:rPr lang="en-US" dirty="0"/>
              <a:t> </a:t>
            </a:r>
            <a:r>
              <a:rPr lang="en-US" dirty="0" err="1"/>
              <a:t>заняться</a:t>
            </a:r>
            <a:r>
              <a:rPr lang="en-US" dirty="0"/>
              <a:t> </a:t>
            </a:r>
            <a:r>
              <a:rPr lang="en-US" dirty="0" err="1"/>
              <a:t>инвестициями</a:t>
            </a:r>
            <a:r>
              <a:rPr lang="en-US" dirty="0"/>
              <a:t>, </a:t>
            </a:r>
            <a:r>
              <a:rPr lang="en-US" dirty="0" err="1"/>
              <a:t>например</a:t>
            </a:r>
            <a:r>
              <a:rPr lang="en-US" dirty="0"/>
              <a:t>, </a:t>
            </a:r>
            <a:r>
              <a:rPr lang="en-US" dirty="0" err="1"/>
              <a:t>покупая</a:t>
            </a:r>
            <a:r>
              <a:rPr lang="en-US" dirty="0"/>
              <a:t> </a:t>
            </a:r>
            <a:r>
              <a:rPr lang="en-US" dirty="0" err="1"/>
              <a:t>ценные</a:t>
            </a:r>
            <a:r>
              <a:rPr lang="en-US" dirty="0"/>
              <a:t> </a:t>
            </a:r>
            <a:r>
              <a:rPr lang="en-US" dirty="0" err="1"/>
              <a:t>бумаги</a:t>
            </a:r>
            <a:r>
              <a:rPr lang="en-US" dirty="0"/>
              <a:t> – </a:t>
            </a:r>
            <a:r>
              <a:rPr lang="en-US" dirty="0" err="1"/>
              <a:t>акции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облигации</a:t>
            </a:r>
            <a:r>
              <a:rPr lang="en-US" dirty="0"/>
              <a:t>. </a:t>
            </a:r>
            <a:r>
              <a:rPr lang="en-US" dirty="0" err="1"/>
              <a:t>Подробнее</a:t>
            </a:r>
            <a:r>
              <a:rPr lang="en-US" dirty="0"/>
              <a:t> </a:t>
            </a:r>
            <a:r>
              <a:rPr lang="en-US" dirty="0" err="1"/>
              <a:t>об</a:t>
            </a:r>
            <a:r>
              <a:rPr lang="en-US" dirty="0"/>
              <a:t> </a:t>
            </a:r>
            <a:r>
              <a:rPr lang="en-US" dirty="0" err="1"/>
              <a:t>этом</a:t>
            </a:r>
            <a:r>
              <a:rPr lang="en-US" dirty="0"/>
              <a:t> </a:t>
            </a:r>
            <a:r>
              <a:rPr lang="en-US" dirty="0" err="1"/>
              <a:t>мы</a:t>
            </a:r>
            <a:r>
              <a:rPr lang="en-US" dirty="0"/>
              <a:t> </a:t>
            </a:r>
            <a:r>
              <a:rPr lang="en-US" dirty="0" err="1"/>
              <a:t>поговорим</a:t>
            </a:r>
            <a:r>
              <a:rPr lang="en-US" dirty="0"/>
              <a:t> </a:t>
            </a:r>
            <a:r>
              <a:rPr lang="en-US" dirty="0" err="1"/>
              <a:t>чуть</a:t>
            </a:r>
            <a:r>
              <a:rPr lang="en-US" dirty="0"/>
              <a:t> </a:t>
            </a:r>
            <a:r>
              <a:rPr lang="en-US" dirty="0" err="1"/>
              <a:t>позже</a:t>
            </a:r>
            <a:r>
              <a:rPr lang="en-US" dirty="0"/>
              <a:t>.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рынке</a:t>
            </a:r>
            <a:r>
              <a:rPr lang="en-US" dirty="0"/>
              <a:t> </a:t>
            </a:r>
            <a:r>
              <a:rPr lang="en-US" dirty="0" err="1"/>
              <a:t>ценных</a:t>
            </a:r>
            <a:r>
              <a:rPr lang="en-US" dirty="0"/>
              <a:t> </a:t>
            </a:r>
            <a:r>
              <a:rPr lang="en-US" dirty="0" err="1"/>
              <a:t>бумаг</a:t>
            </a:r>
            <a:r>
              <a:rPr lang="en-US" dirty="0"/>
              <a:t> </a:t>
            </a:r>
            <a:r>
              <a:rPr lang="en-US" dirty="0" err="1"/>
              <a:t>можно</a:t>
            </a:r>
            <a:r>
              <a:rPr lang="en-US" dirty="0"/>
              <a:t> </a:t>
            </a:r>
            <a:r>
              <a:rPr lang="en-US" dirty="0" err="1"/>
              <a:t>получить</a:t>
            </a:r>
            <a:r>
              <a:rPr lang="en-US" dirty="0"/>
              <a:t> </a:t>
            </a:r>
            <a:r>
              <a:rPr lang="en-US" dirty="0" err="1"/>
              <a:t>дополнительный</a:t>
            </a:r>
            <a:r>
              <a:rPr lang="en-US" dirty="0"/>
              <a:t> </a:t>
            </a:r>
            <a:r>
              <a:rPr lang="en-US" dirty="0" err="1"/>
              <a:t>доход</a:t>
            </a:r>
            <a:r>
              <a:rPr lang="en-US" dirty="0"/>
              <a:t>, </a:t>
            </a:r>
            <a:r>
              <a:rPr lang="en-US" dirty="0" err="1"/>
              <a:t>существенно</a:t>
            </a:r>
            <a:r>
              <a:rPr lang="en-US" dirty="0"/>
              <a:t> </a:t>
            </a:r>
            <a:r>
              <a:rPr lang="en-US" dirty="0" err="1"/>
              <a:t>превосходящий</a:t>
            </a:r>
            <a:r>
              <a:rPr lang="en-US" dirty="0"/>
              <a:t> </a:t>
            </a:r>
            <a:r>
              <a:rPr lang="en-US" dirty="0" err="1"/>
              <a:t>уровень</a:t>
            </a:r>
            <a:r>
              <a:rPr lang="en-US" dirty="0"/>
              <a:t> </a:t>
            </a:r>
            <a:r>
              <a:rPr lang="en-US" dirty="0" err="1"/>
              <a:t>инфляции</a:t>
            </a:r>
            <a:r>
              <a:rPr lang="en-US" dirty="0"/>
              <a:t>, </a:t>
            </a:r>
            <a:r>
              <a:rPr lang="en-US" dirty="0" err="1"/>
              <a:t>но</a:t>
            </a:r>
            <a:r>
              <a:rPr lang="en-US" dirty="0"/>
              <a:t> </a:t>
            </a:r>
            <a:r>
              <a:rPr lang="en-US" dirty="0" err="1"/>
              <a:t>присутствует</a:t>
            </a:r>
            <a:r>
              <a:rPr lang="en-US" dirty="0"/>
              <a:t> и </a:t>
            </a:r>
            <a:r>
              <a:rPr lang="en-US" dirty="0" err="1"/>
              <a:t>риск</a:t>
            </a:r>
            <a:r>
              <a:rPr lang="en-US" dirty="0"/>
              <a:t> </a:t>
            </a:r>
            <a:r>
              <a:rPr lang="en-US" dirty="0" err="1"/>
              <a:t>потерять</a:t>
            </a:r>
            <a:r>
              <a:rPr lang="en-US" dirty="0"/>
              <a:t> </a:t>
            </a:r>
            <a:r>
              <a:rPr lang="en-US" dirty="0" err="1"/>
              <a:t>деньги</a:t>
            </a:r>
            <a:r>
              <a:rPr lang="en-US" dirty="0"/>
              <a:t>. </a:t>
            </a:r>
            <a:r>
              <a:rPr lang="en-US" dirty="0" err="1"/>
              <a:t>Поэтому</a:t>
            </a:r>
            <a:r>
              <a:rPr lang="en-US" dirty="0"/>
              <a:t> </a:t>
            </a:r>
            <a:r>
              <a:rPr lang="en-US" dirty="0" err="1"/>
              <a:t>при</a:t>
            </a:r>
            <a:r>
              <a:rPr lang="en-US" dirty="0"/>
              <a:t> </a:t>
            </a:r>
            <a:r>
              <a:rPr lang="en-US" dirty="0" err="1"/>
              <a:t>покупке</a:t>
            </a:r>
            <a:r>
              <a:rPr lang="en-US" dirty="0"/>
              <a:t> </a:t>
            </a:r>
            <a:r>
              <a:rPr lang="en-US" dirty="0" err="1"/>
              <a:t>ценных</a:t>
            </a:r>
            <a:r>
              <a:rPr lang="en-US" dirty="0"/>
              <a:t> </a:t>
            </a:r>
            <a:r>
              <a:rPr lang="en-US" dirty="0" err="1"/>
              <a:t>бумаг</a:t>
            </a:r>
            <a:r>
              <a:rPr lang="en-US" dirty="0"/>
              <a:t> </a:t>
            </a:r>
            <a:r>
              <a:rPr lang="en-US" dirty="0" err="1"/>
              <a:t>следует</a:t>
            </a:r>
            <a:r>
              <a:rPr lang="en-US" dirty="0"/>
              <a:t> </a:t>
            </a:r>
            <a:r>
              <a:rPr lang="en-US" dirty="0" err="1"/>
              <a:t>быть</a:t>
            </a:r>
            <a:r>
              <a:rPr lang="en-US" dirty="0"/>
              <a:t> </a:t>
            </a:r>
            <a:r>
              <a:rPr lang="en-US" dirty="0" err="1"/>
              <a:t>особенно</a:t>
            </a:r>
            <a:r>
              <a:rPr lang="en-US" dirty="0"/>
              <a:t> </a:t>
            </a:r>
            <a:r>
              <a:rPr lang="en-US" dirty="0" err="1" smtClean="0"/>
              <a:t>внимательным</a:t>
            </a:r>
            <a:r>
              <a:rPr lang="ru-RU" dirty="0" smtClean="0"/>
              <a:t> и пользоваться услугами профессионалов</a:t>
            </a:r>
            <a:r>
              <a:rPr lang="en-US" dirty="0" smtClean="0"/>
              <a:t>. </a:t>
            </a:r>
            <a:endParaRPr lang="en-US" dirty="0"/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371600" y="2914650"/>
            <a:ext cx="6400799" cy="13144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45720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91440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137160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1828800" algn="ctr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Vertical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83771" marR="0" lvl="1" indent="-123371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19200" marR="0" lvl="2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737360" marR="0" lvl="3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194560" marR="0" lvl="4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629400" y="205978"/>
            <a:ext cx="2057400" cy="438864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205978"/>
            <a:ext cx="6019799" cy="438864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83771" marR="0" lvl="1" indent="-123371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19200" marR="0" lvl="2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737360" marR="0" lvl="3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194560" marR="0" lvl="4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83771" marR="0" lvl="1" indent="-123371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19200" marR="0" lvl="2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737360" marR="0" lvl="3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194560" marR="0" lvl="4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722312" y="2180033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457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914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137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18288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90575" marR="0" lvl="1" indent="-1555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34439" marR="0" lvl="2" indent="-142239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727200" marR="0" lvl="3" indent="-177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184400" marR="0" lvl="4" indent="-177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457200" y="1151333"/>
            <a:ext cx="4040187" cy="4798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4572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9144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1371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1828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2"/>
          </p:nvPr>
        </p:nvSpPr>
        <p:spPr>
          <a:xfrm>
            <a:off x="4645026" y="1151333"/>
            <a:ext cx="4041776" cy="4798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342900" marR="0" lvl="0" indent="-1397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83771" marR="0" lvl="1" indent="-123371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19200" marR="0" lvl="2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737360" marR="0" lvl="3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194560" marR="0" lvl="4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with Ca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04785"/>
            <a:ext cx="3008314" cy="8715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2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83771" marR="0" lvl="1" indent="-123371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19200" marR="0" lvl="2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737360" marR="0" lvl="3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194560" marR="0" lvl="4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4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83771" marR="0" lvl="1" indent="-123371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19200" marR="0" lvl="2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737360" marR="0" lvl="3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194560" marR="0" lvl="4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20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83771" marR="0" lvl="1" indent="-123371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19200" marR="0" lvl="2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737360" marR="0" lvl="3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194560" marR="0" lvl="4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457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914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1371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1828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83771" marR="0" lvl="1" indent="-123371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219200" marR="0" lvl="2" indent="-101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737360" marR="0" lvl="3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–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194560" marR="0" lvl="4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»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51760" marR="0" lvl="5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108960" marR="0" lvl="6" indent="-16256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566159" marR="0" lvl="7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023359" marR="0" lvl="8" indent="-162559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22817" y="4769564"/>
            <a:ext cx="263982" cy="26924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3.jpe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10" Type="http://schemas.openxmlformats.org/officeDocument/2006/relationships/image" Target="../media/image69.jpeg"/><Relationship Id="rId4" Type="http://schemas.openxmlformats.org/officeDocument/2006/relationships/image" Target="../media/image64.jpeg"/><Relationship Id="rId9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4200"/>
            <a:ext cx="2915588" cy="373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https://image.freepik.com/free-vector/businessman-trying-to-catch-flying-money_61103-4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351" y="116190"/>
            <a:ext cx="3515193" cy="298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Shape 57"/>
          <p:cNvSpPr/>
          <p:nvPr/>
        </p:nvSpPr>
        <p:spPr>
          <a:xfrm>
            <a:off x="2311125" y="234675"/>
            <a:ext cx="4521600" cy="4521600"/>
          </a:xfrm>
          <a:prstGeom prst="ellipse">
            <a:avLst/>
          </a:prstGeom>
          <a:solidFill>
            <a:srgbClr val="F3D9C7">
              <a:alpha val="4085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" name="Shape 60"/>
          <p:cNvSpPr txBox="1"/>
          <p:nvPr/>
        </p:nvSpPr>
        <p:spPr>
          <a:xfrm>
            <a:off x="2523150" y="3313875"/>
            <a:ext cx="4097700" cy="97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1000"/>
              </a:spcBef>
              <a:spcAft>
                <a:spcPts val="2000"/>
              </a:spcAft>
              <a:buNone/>
            </a:pPr>
            <a:r>
              <a:rPr lang="en-US" sz="2000" i="1" dirty="0" err="1">
                <a:solidFill>
                  <a:schemeClr val="bg2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  <a:t>Зачем</a:t>
            </a:r>
            <a:r>
              <a:rPr lang="en-US" sz="2000" i="1" dirty="0">
                <a:solidFill>
                  <a:schemeClr val="bg2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2000" i="1" dirty="0" err="1">
                <a:solidFill>
                  <a:schemeClr val="bg2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  <a:t>быть</a:t>
            </a:r>
            <a:r>
              <a:rPr lang="en-US" sz="2000" i="1" dirty="0">
                <a:solidFill>
                  <a:schemeClr val="bg2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2000" i="1" dirty="0" err="1">
                <a:solidFill>
                  <a:schemeClr val="bg2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  <a:t>финансово</a:t>
            </a:r>
            <a:r>
              <a:rPr lang="en-US" sz="2000" i="1" dirty="0">
                <a:solidFill>
                  <a:schemeClr val="bg2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  <a:t/>
            </a:r>
            <a:br>
              <a:rPr lang="en-US" sz="2000" i="1" dirty="0">
                <a:solidFill>
                  <a:schemeClr val="bg2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en-US" sz="2000" i="1" dirty="0" err="1">
                <a:solidFill>
                  <a:schemeClr val="bg2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  <a:t>грамотным</a:t>
            </a:r>
            <a:r>
              <a:rPr lang="en-US" sz="2000" i="1" dirty="0">
                <a:solidFill>
                  <a:schemeClr val="bg2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  <a:t>?</a:t>
            </a:r>
          </a:p>
        </p:txBody>
      </p:sp>
      <p:sp>
        <p:nvSpPr>
          <p:cNvPr id="61" name="Shape 61"/>
          <p:cNvSpPr txBox="1"/>
          <p:nvPr/>
        </p:nvSpPr>
        <p:spPr>
          <a:xfrm>
            <a:off x="2311125" y="1041872"/>
            <a:ext cx="4428300" cy="124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1000"/>
              </a:spcBef>
              <a:spcAft>
                <a:spcPts val="2000"/>
              </a:spcAft>
              <a:buNone/>
            </a:pPr>
            <a:r>
              <a:rPr lang="en-US" sz="3500" b="1" dirty="0">
                <a:solidFill>
                  <a:schemeClr val="accent3">
                    <a:lumMod val="50000"/>
                  </a:schemeClr>
                </a:solidFill>
              </a:rPr>
              <a:t>С ДЕНЬГАМИ</a:t>
            </a:r>
          </a:p>
        </p:txBody>
      </p:sp>
      <p:sp>
        <p:nvSpPr>
          <p:cNvPr id="62" name="Shape 62"/>
          <p:cNvSpPr txBox="1"/>
          <p:nvPr/>
        </p:nvSpPr>
        <p:spPr>
          <a:xfrm>
            <a:off x="2357850" y="1987000"/>
            <a:ext cx="4428300" cy="124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1000"/>
              </a:spcBef>
              <a:spcAft>
                <a:spcPts val="2000"/>
              </a:spcAft>
              <a:buNone/>
            </a:pPr>
            <a:r>
              <a:rPr lang="en-US" sz="7500" b="1" dirty="0">
                <a:solidFill>
                  <a:schemeClr val="accent3">
                    <a:lumMod val="50000"/>
                  </a:schemeClr>
                </a:solidFill>
              </a:rPr>
              <a:t>НА</a:t>
            </a:r>
            <a:r>
              <a:rPr lang="en-US" sz="36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7500" b="1" dirty="0" smtClean="0">
                <a:solidFill>
                  <a:schemeClr val="accent3">
                    <a:lumMod val="50000"/>
                  </a:schemeClr>
                </a:solidFill>
              </a:rPr>
              <a:t>ТЫ</a:t>
            </a:r>
            <a:endParaRPr lang="en-US" sz="75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63" name="Shape 63"/>
          <p:cNvCxnSpPr/>
          <p:nvPr/>
        </p:nvCxnSpPr>
        <p:spPr>
          <a:xfrm>
            <a:off x="4143475" y="3414455"/>
            <a:ext cx="857100" cy="0"/>
          </a:xfrm>
          <a:prstGeom prst="straightConnector1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64" name="Shape 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20849" y="4058561"/>
            <a:ext cx="2117193" cy="697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1" name="Picture 5" descr="https://static.tildacdn.com/tild3333-6635-4163-b066-343336663861/r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64" y="0"/>
            <a:ext cx="1502764" cy="150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/>
          <p:nvPr/>
        </p:nvSpPr>
        <p:spPr>
          <a:xfrm>
            <a:off x="492550" y="958225"/>
            <a:ext cx="4372200" cy="19137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45720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1300"/>
              <a:t>Положить деньги на депозитный счёт </a:t>
            </a:r>
          </a:p>
          <a:p>
            <a:pPr marL="45720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Оплатить услуги, налоги, штрафы </a:t>
            </a:r>
          </a:p>
          <a:p>
            <a:pPr marL="45720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Перевести деньги</a:t>
            </a:r>
          </a:p>
          <a:p>
            <a:pPr marL="45720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1300"/>
              <a:t>Оформить банковскую карту</a:t>
            </a:r>
          </a:p>
          <a:p>
            <a:pPr marL="45720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1300"/>
              <a:t>Заменить повреждённые банкноты</a:t>
            </a:r>
          </a:p>
          <a:p>
            <a:pPr marL="45720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Обменять валюту</a:t>
            </a:r>
          </a:p>
          <a:p>
            <a:pPr marL="45720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Получить кредит </a:t>
            </a:r>
          </a:p>
        </p:txBody>
      </p:sp>
      <p:sp>
        <p:nvSpPr>
          <p:cNvPr id="224" name="Shape 224"/>
          <p:cNvSpPr/>
          <p:nvPr/>
        </p:nvSpPr>
        <p:spPr>
          <a:xfrm>
            <a:off x="631225" y="3233850"/>
            <a:ext cx="4760400" cy="9516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Для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чего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нам</a:t>
            </a:r>
            <a:r>
              <a:rPr lang="en-US" sz="20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нужны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2000" b="1" dirty="0"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 i="1" u="none" strike="noStrike" cap="none" dirty="0" err="1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микрофинансовые</a:t>
            </a:r>
            <a:r>
              <a:rPr lang="en-US" sz="2000" i="1" u="none" strike="noStrike" cap="none" dirty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2000" i="1" u="none" strike="noStrike" cap="none" dirty="0" err="1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организации</a:t>
            </a:r>
            <a:r>
              <a:rPr lang="en-US" sz="2000" i="1" u="none" strike="noStrike" cap="none" dirty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?</a:t>
            </a:r>
          </a:p>
        </p:txBody>
      </p:sp>
      <p:sp>
        <p:nvSpPr>
          <p:cNvPr id="226" name="Shape 226"/>
          <p:cNvSpPr/>
          <p:nvPr/>
        </p:nvSpPr>
        <p:spPr>
          <a:xfrm>
            <a:off x="492550" y="4108025"/>
            <a:ext cx="3993300" cy="8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45720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Получить потребительский за</a:t>
            </a:r>
            <a:r>
              <a:rPr lang="en-US" sz="1300"/>
              <a:t>ё</a:t>
            </a: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</a:t>
            </a:r>
          </a:p>
          <a:p>
            <a:pPr marL="457200" marR="0" lvl="0" indent="-3111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Получить предпринимательский за</a:t>
            </a:r>
            <a:r>
              <a:rPr lang="en-US" sz="1300"/>
              <a:t>ё</a:t>
            </a: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</a:t>
            </a:r>
          </a:p>
        </p:txBody>
      </p:sp>
      <p:sp>
        <p:nvSpPr>
          <p:cNvPr id="227" name="Shape 227"/>
          <p:cNvSpPr txBox="1">
            <a:spLocks noGrp="1"/>
          </p:cNvSpPr>
          <p:nvPr>
            <p:ph type="ctrTitle" idx="4294967295"/>
          </p:nvPr>
        </p:nvSpPr>
        <p:spPr>
          <a:xfrm>
            <a:off x="631225" y="383625"/>
            <a:ext cx="4092900" cy="5538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Для чего нам нужны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банки</a:t>
            </a:r>
            <a:r>
              <a:rPr lang="en-US" sz="2000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?</a:t>
            </a:r>
          </a:p>
        </p:txBody>
      </p:sp>
      <p:pic>
        <p:nvPicPr>
          <p:cNvPr id="9218" name="Picture 2" descr="https://pressuha.ru/uploads/release/1632115085_307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318" y="2837261"/>
            <a:ext cx="2578307" cy="134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steemitimages.com/DQmVELVhttj9fG9Hyb2shM7MvaHefJciWp3JfxuPqebKM7A/maxresdefault%20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240" y="399857"/>
            <a:ext cx="3445495" cy="247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910" y="4179170"/>
            <a:ext cx="1430675" cy="61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un9-58.userapi.com/impf/c849128/v849128426/ea025/9oGA1zSL1x0.jpg?size=913x1080&amp;quality=96&amp;sign=8e5c1d8fcd072a2f6d9c407a442fd9b8&amp;c_uniq_tag=0ujYc1PYnrXiioXDznzkkQpIPhKBoo9HlKiy2rXJ8C0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945" y="952878"/>
            <a:ext cx="986587" cy="116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945" y="3627500"/>
            <a:ext cx="1881865" cy="1251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2" name="Shape 232"/>
          <p:cNvSpPr/>
          <p:nvPr/>
        </p:nvSpPr>
        <p:spPr>
          <a:xfrm>
            <a:off x="5224650" y="1328525"/>
            <a:ext cx="2502900" cy="7914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500">
                <a:solidFill>
                  <a:schemeClr val="dk1"/>
                </a:solidFill>
              </a:rPr>
              <a:t>Застраховать жизнь </a:t>
            </a:r>
            <a:br>
              <a:rPr lang="en-US" sz="1500">
                <a:solidFill>
                  <a:schemeClr val="dk1"/>
                </a:solidFill>
              </a:rPr>
            </a:br>
            <a:r>
              <a:rPr lang="en-US" sz="1500">
                <a:solidFill>
                  <a:schemeClr val="dk1"/>
                </a:solidFill>
              </a:rPr>
              <a:t>и здоровье</a:t>
            </a:r>
          </a:p>
        </p:txBody>
      </p:sp>
      <p:sp>
        <p:nvSpPr>
          <p:cNvPr id="233" name="Shape 233"/>
          <p:cNvSpPr txBox="1">
            <a:spLocks noGrp="1"/>
          </p:cNvSpPr>
          <p:nvPr>
            <p:ph type="ctrTitle" idx="4294967295"/>
          </p:nvPr>
        </p:nvSpPr>
        <p:spPr>
          <a:xfrm>
            <a:off x="1532401" y="19550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Для чего нам нужны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страховые компании</a:t>
            </a:r>
            <a:r>
              <a:rPr lang="en-US" sz="2000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?</a:t>
            </a:r>
          </a:p>
        </p:txBody>
      </p:sp>
      <p:sp>
        <p:nvSpPr>
          <p:cNvPr id="234" name="Shape 234"/>
          <p:cNvSpPr/>
          <p:nvPr/>
        </p:nvSpPr>
        <p:spPr>
          <a:xfrm>
            <a:off x="5224650" y="2172125"/>
            <a:ext cx="2502900" cy="6552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500">
                <a:solidFill>
                  <a:schemeClr val="dk1"/>
                </a:solidFill>
              </a:rPr>
              <a:t>Застраховать гражданскую ответственность 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50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500"/>
              <a:t>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500"/>
          </a:p>
        </p:txBody>
      </p:sp>
      <p:sp>
        <p:nvSpPr>
          <p:cNvPr id="235" name="Shape 235"/>
          <p:cNvSpPr/>
          <p:nvPr/>
        </p:nvSpPr>
        <p:spPr>
          <a:xfrm>
            <a:off x="5224650" y="3040675"/>
            <a:ext cx="31038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73333"/>
              <a:buFont typeface="Arial"/>
              <a:buNone/>
            </a:pPr>
            <a:r>
              <a:rPr lang="en-US" sz="1500" dirty="0" err="1">
                <a:solidFill>
                  <a:schemeClr val="dk1"/>
                </a:solidFill>
              </a:rPr>
              <a:t>Застраховать</a:t>
            </a:r>
            <a:r>
              <a:rPr lang="en-US" sz="1500" dirty="0">
                <a:solidFill>
                  <a:schemeClr val="dk1"/>
                </a:solidFill>
              </a:rPr>
              <a:t> </a:t>
            </a:r>
            <a:r>
              <a:rPr lang="en-US" sz="1500" dirty="0" err="1">
                <a:solidFill>
                  <a:schemeClr val="dk1"/>
                </a:solidFill>
              </a:rPr>
              <a:t>имущество</a:t>
            </a:r>
            <a:r>
              <a:rPr lang="en-US" sz="1500" dirty="0">
                <a:solidFill>
                  <a:schemeClr val="dk1"/>
                </a:solidFill>
              </a:rPr>
              <a:t> (</a:t>
            </a:r>
            <a:r>
              <a:rPr lang="en-US" sz="1500" dirty="0" err="1">
                <a:solidFill>
                  <a:schemeClr val="dk1"/>
                </a:solidFill>
              </a:rPr>
              <a:t>квартира</a:t>
            </a:r>
            <a:r>
              <a:rPr lang="en-US" sz="1500" dirty="0">
                <a:solidFill>
                  <a:schemeClr val="dk1"/>
                </a:solidFill>
              </a:rPr>
              <a:t>, </a:t>
            </a:r>
            <a:r>
              <a:rPr lang="en-US" sz="1500" dirty="0" err="1">
                <a:solidFill>
                  <a:schemeClr val="dk1"/>
                </a:solidFill>
              </a:rPr>
              <a:t>автомобиль</a:t>
            </a:r>
            <a:r>
              <a:rPr lang="en-US" sz="1500" dirty="0">
                <a:solidFill>
                  <a:schemeClr val="dk1"/>
                </a:solidFill>
              </a:rPr>
              <a:t>, </a:t>
            </a:r>
            <a:r>
              <a:rPr lang="en-US" sz="1500" dirty="0" err="1">
                <a:solidFill>
                  <a:schemeClr val="dk1"/>
                </a:solidFill>
              </a:rPr>
              <a:t>загородный</a:t>
            </a:r>
            <a:r>
              <a:rPr lang="en-US" sz="1500" dirty="0">
                <a:solidFill>
                  <a:schemeClr val="dk1"/>
                </a:solidFill>
              </a:rPr>
              <a:t> </a:t>
            </a:r>
            <a:r>
              <a:rPr lang="en-US" sz="1500" dirty="0" err="1">
                <a:solidFill>
                  <a:schemeClr val="dk1"/>
                </a:solidFill>
              </a:rPr>
              <a:t>дом</a:t>
            </a:r>
            <a:r>
              <a:rPr lang="en-US" sz="1500" dirty="0">
                <a:solidFill>
                  <a:schemeClr val="dk1"/>
                </a:solidFill>
              </a:rPr>
              <a:t>, </a:t>
            </a:r>
            <a:r>
              <a:rPr lang="en-US" sz="1500" dirty="0" err="1">
                <a:solidFill>
                  <a:schemeClr val="dk1"/>
                </a:solidFill>
              </a:rPr>
              <a:t>дорогая</a:t>
            </a:r>
            <a:r>
              <a:rPr lang="en-US" sz="1500" dirty="0">
                <a:solidFill>
                  <a:schemeClr val="dk1"/>
                </a:solidFill>
              </a:rPr>
              <a:t> </a:t>
            </a:r>
            <a:r>
              <a:rPr lang="en-US" sz="1500" dirty="0" err="1">
                <a:solidFill>
                  <a:schemeClr val="dk1"/>
                </a:solidFill>
              </a:rPr>
              <a:t>техника</a:t>
            </a:r>
            <a:r>
              <a:rPr lang="en-US" sz="1500" dirty="0">
                <a:solidFill>
                  <a:schemeClr val="dk1"/>
                </a:solidFill>
              </a:rPr>
              <a:t>)</a:t>
            </a:r>
          </a:p>
        </p:txBody>
      </p:sp>
      <p:pic>
        <p:nvPicPr>
          <p:cNvPr id="238" name="Shape 2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82400" y="1306250"/>
            <a:ext cx="533400" cy="53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Shape 2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82400" y="2200175"/>
            <a:ext cx="533400" cy="53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Shape 2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82400" y="3094100"/>
            <a:ext cx="533400" cy="53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6" name="Picture 6" descr="https://st2.depositphotos.com/2158755/7205/v/950/depositphotos_72050275-stock-illustration-insurance-for-property-icon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87" y="880009"/>
            <a:ext cx="4227226" cy="4074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945" y="2200175"/>
            <a:ext cx="1706301" cy="904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/>
          <p:nvPr/>
        </p:nvSpPr>
        <p:spPr>
          <a:xfrm>
            <a:off x="5334049" y="1721400"/>
            <a:ext cx="2958300" cy="362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500">
                <a:solidFill>
                  <a:schemeClr val="dk1"/>
                </a:solidFill>
              </a:rPr>
              <a:t>Государственная пенсия</a:t>
            </a:r>
          </a:p>
        </p:txBody>
      </p:sp>
      <p:sp>
        <p:nvSpPr>
          <p:cNvPr id="247" name="Shape 247"/>
          <p:cNvSpPr txBox="1">
            <a:spLocks noGrp="1"/>
          </p:cNvSpPr>
          <p:nvPr>
            <p:ph type="ctrTitle" idx="4294967295"/>
          </p:nvPr>
        </p:nvSpPr>
        <p:spPr>
          <a:xfrm>
            <a:off x="1532401" y="195600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Из чего формируются наши</a:t>
            </a:r>
            <a:br>
              <a:rPr lang="en-US" sz="2000" b="1">
                <a:latin typeface="Arial"/>
                <a:ea typeface="Arial"/>
                <a:cs typeface="Arial"/>
                <a:sym typeface="Arial"/>
              </a:rPr>
            </a:b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пенсионные накопления</a:t>
            </a:r>
            <a:r>
              <a:rPr lang="en-US" sz="2000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?</a:t>
            </a:r>
          </a:p>
        </p:txBody>
      </p:sp>
      <p:sp>
        <p:nvSpPr>
          <p:cNvPr id="248" name="Shape 248"/>
          <p:cNvSpPr/>
          <p:nvPr/>
        </p:nvSpPr>
        <p:spPr>
          <a:xfrm>
            <a:off x="5334049" y="2530450"/>
            <a:ext cx="2475300" cy="362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500">
                <a:solidFill>
                  <a:schemeClr val="dk1"/>
                </a:solidFill>
              </a:rPr>
              <a:t>Собственные сбережения</a:t>
            </a:r>
          </a:p>
        </p:txBody>
      </p:sp>
      <p:sp>
        <p:nvSpPr>
          <p:cNvPr id="249" name="Shape 249"/>
          <p:cNvSpPr/>
          <p:nvPr/>
        </p:nvSpPr>
        <p:spPr>
          <a:xfrm>
            <a:off x="5334049" y="3164050"/>
            <a:ext cx="2958299" cy="362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73333"/>
              <a:buFont typeface="Arial"/>
              <a:buNone/>
            </a:pPr>
            <a:r>
              <a:rPr lang="en-US" sz="1500">
                <a:solidFill>
                  <a:schemeClr val="dk1"/>
                </a:solidFill>
              </a:rPr>
              <a:t>Дополнительные источники дохода  (например, сдача жилья в аренду)</a:t>
            </a:r>
          </a:p>
        </p:txBody>
      </p:sp>
      <p:pic>
        <p:nvPicPr>
          <p:cNvPr id="251" name="Shape 2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88400" y="1624475"/>
            <a:ext cx="555950" cy="55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Shape 2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88400" y="2433525"/>
            <a:ext cx="555950" cy="55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Shape 2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14600" y="3221624"/>
            <a:ext cx="555950" cy="55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6" name="Picture 2" descr="http://www.murmansk.kp.ru/share/i/4/1574302/wx108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1" y="1064672"/>
            <a:ext cx="4392117" cy="373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Shape 258"/>
          <p:cNvPicPr preferRelativeResize="0"/>
          <p:nvPr/>
        </p:nvPicPr>
        <p:blipFill rotWithShape="1">
          <a:blip r:embed="rId3">
            <a:alphaModFix/>
          </a:blip>
          <a:srcRect r="5864"/>
          <a:stretch/>
        </p:blipFill>
        <p:spPr>
          <a:xfrm>
            <a:off x="7461525" y="4447199"/>
            <a:ext cx="1457100" cy="6963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Shape 259"/>
          <p:cNvSpPr/>
          <p:nvPr/>
        </p:nvSpPr>
        <p:spPr>
          <a:xfrm>
            <a:off x="-700" y="2805950"/>
            <a:ext cx="9144000" cy="1621500"/>
          </a:xfrm>
          <a:prstGeom prst="rect">
            <a:avLst/>
          </a:prstGeom>
          <a:solidFill>
            <a:srgbClr val="F3D9C7">
              <a:alpha val="4085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0" name="Shape 260"/>
          <p:cNvSpPr txBox="1">
            <a:spLocks noGrp="1"/>
          </p:cNvSpPr>
          <p:nvPr>
            <p:ph type="ctrTitle" idx="4294967295"/>
          </p:nvPr>
        </p:nvSpPr>
        <p:spPr>
          <a:xfrm>
            <a:off x="702500" y="0"/>
            <a:ext cx="77376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Как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накопления </a:t>
            </a: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влияют на нашу жизнь в старости</a:t>
            </a:r>
            <a:r>
              <a:rPr lang="en-US" sz="2000" b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pic>
        <p:nvPicPr>
          <p:cNvPr id="261" name="Shape 2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5400" y="1382799"/>
            <a:ext cx="1941175" cy="1261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Shape 2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66169" y="1382776"/>
            <a:ext cx="1941154" cy="126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Shape 263" descr="13_5.png"/>
          <p:cNvPicPr preferRelativeResize="0"/>
          <p:nvPr/>
        </p:nvPicPr>
        <p:blipFill rotWithShape="1">
          <a:blip r:embed="rId6">
            <a:alphaModFix/>
          </a:blip>
          <a:srcRect t="9" b="19"/>
          <a:stretch/>
        </p:blipFill>
        <p:spPr>
          <a:xfrm>
            <a:off x="1315400" y="2979324"/>
            <a:ext cx="1941174" cy="1261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Shape 264" descr="13_6.png"/>
          <p:cNvPicPr preferRelativeResize="0"/>
          <p:nvPr/>
        </p:nvPicPr>
        <p:blipFill rotWithShape="1">
          <a:blip r:embed="rId7">
            <a:alphaModFix/>
          </a:blip>
          <a:srcRect t="9" b="19"/>
          <a:stretch/>
        </p:blipFill>
        <p:spPr>
          <a:xfrm>
            <a:off x="5966175" y="2979324"/>
            <a:ext cx="1941149" cy="1261748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Shape 265"/>
          <p:cNvSpPr txBox="1"/>
          <p:nvPr/>
        </p:nvSpPr>
        <p:spPr>
          <a:xfrm>
            <a:off x="351925" y="4709025"/>
            <a:ext cx="851400" cy="22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100">
                <a:solidFill>
                  <a:schemeClr val="dk1"/>
                </a:solidFill>
              </a:rPr>
              <a:t>Расходы</a:t>
            </a:r>
          </a:p>
        </p:txBody>
      </p:sp>
      <p:sp>
        <p:nvSpPr>
          <p:cNvPr id="266" name="Shape 266"/>
          <p:cNvSpPr txBox="1"/>
          <p:nvPr/>
        </p:nvSpPr>
        <p:spPr>
          <a:xfrm>
            <a:off x="1423498" y="4709025"/>
            <a:ext cx="1086900" cy="22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100">
                <a:solidFill>
                  <a:schemeClr val="dk1"/>
                </a:solidFill>
              </a:rPr>
              <a:t>Доходы</a:t>
            </a:r>
          </a:p>
        </p:txBody>
      </p:sp>
      <p:sp>
        <p:nvSpPr>
          <p:cNvPr id="267" name="Shape 267"/>
          <p:cNvSpPr txBox="1"/>
          <p:nvPr/>
        </p:nvSpPr>
        <p:spPr>
          <a:xfrm>
            <a:off x="2474518" y="4709025"/>
            <a:ext cx="1086900" cy="22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100">
                <a:solidFill>
                  <a:schemeClr val="dk1"/>
                </a:solidFill>
              </a:rPr>
              <a:t>Накопления</a:t>
            </a:r>
          </a:p>
        </p:txBody>
      </p:sp>
      <p:sp>
        <p:nvSpPr>
          <p:cNvPr id="268" name="Shape 268"/>
          <p:cNvSpPr txBox="1"/>
          <p:nvPr/>
        </p:nvSpPr>
        <p:spPr>
          <a:xfrm>
            <a:off x="3789297" y="4709025"/>
            <a:ext cx="1824300" cy="22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100">
                <a:solidFill>
                  <a:schemeClr val="dk1"/>
                </a:solidFill>
              </a:rPr>
              <a:t>Пенсия от государства</a:t>
            </a:r>
          </a:p>
        </p:txBody>
      </p:sp>
      <p:sp>
        <p:nvSpPr>
          <p:cNvPr id="269" name="Shape 269"/>
          <p:cNvSpPr txBox="1"/>
          <p:nvPr/>
        </p:nvSpPr>
        <p:spPr>
          <a:xfrm>
            <a:off x="5801271" y="4709025"/>
            <a:ext cx="1629900" cy="22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100">
                <a:solidFill>
                  <a:schemeClr val="dk1"/>
                </a:solidFill>
              </a:rPr>
              <a:t>Пенсия накопленная</a:t>
            </a:r>
          </a:p>
        </p:txBody>
      </p:sp>
      <p:sp>
        <p:nvSpPr>
          <p:cNvPr id="270" name="Shape 270"/>
          <p:cNvSpPr/>
          <p:nvPr/>
        </p:nvSpPr>
        <p:spPr>
          <a:xfrm>
            <a:off x="227875" y="4743125"/>
            <a:ext cx="147600" cy="1476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1" name="Shape 271"/>
          <p:cNvSpPr/>
          <p:nvPr/>
        </p:nvSpPr>
        <p:spPr>
          <a:xfrm>
            <a:off x="1283012" y="4743125"/>
            <a:ext cx="147600" cy="147600"/>
          </a:xfrm>
          <a:prstGeom prst="ellipse">
            <a:avLst/>
          </a:prstGeom>
          <a:solidFill>
            <a:srgbClr val="40AFA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2" name="Shape 272"/>
          <p:cNvSpPr/>
          <p:nvPr/>
        </p:nvSpPr>
        <p:spPr>
          <a:xfrm>
            <a:off x="2302325" y="4730825"/>
            <a:ext cx="172200" cy="172200"/>
          </a:xfrm>
          <a:prstGeom prst="ellipse">
            <a:avLst/>
          </a:prstGeom>
          <a:solidFill>
            <a:srgbClr val="FFD959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3" name="Shape 273"/>
          <p:cNvSpPr/>
          <p:nvPr/>
        </p:nvSpPr>
        <p:spPr>
          <a:xfrm>
            <a:off x="3617100" y="4730825"/>
            <a:ext cx="172200" cy="172200"/>
          </a:xfrm>
          <a:prstGeom prst="ellipse">
            <a:avLst/>
          </a:prstGeom>
          <a:solidFill>
            <a:srgbClr val="98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4" name="Shape 274"/>
          <p:cNvSpPr/>
          <p:nvPr/>
        </p:nvSpPr>
        <p:spPr>
          <a:xfrm>
            <a:off x="5621337" y="4730825"/>
            <a:ext cx="172200" cy="172200"/>
          </a:xfrm>
          <a:prstGeom prst="ellipse">
            <a:avLst/>
          </a:prstGeom>
          <a:solidFill>
            <a:srgbClr val="F2949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5" name="Shape 275"/>
          <p:cNvSpPr txBox="1"/>
          <p:nvPr/>
        </p:nvSpPr>
        <p:spPr>
          <a:xfrm>
            <a:off x="101100" y="1859025"/>
            <a:ext cx="971700" cy="22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>
                <a:solidFill>
                  <a:schemeClr val="dk1"/>
                </a:solidFill>
              </a:rPr>
              <a:t>Жизнь </a:t>
            </a:r>
            <a:br>
              <a:rPr lang="en-US">
                <a:solidFill>
                  <a:schemeClr val="dk1"/>
                </a:solidFill>
              </a:rPr>
            </a:br>
            <a:r>
              <a:rPr lang="en-US" b="1">
                <a:solidFill>
                  <a:schemeClr val="dk1"/>
                </a:solidFill>
              </a:rPr>
              <a:t>до</a:t>
            </a:r>
            <a:r>
              <a:rPr lang="en-US">
                <a:solidFill>
                  <a:schemeClr val="dk1"/>
                </a:solidFill>
              </a:rPr>
              <a:t> пенсии</a:t>
            </a:r>
          </a:p>
        </p:txBody>
      </p:sp>
      <p:sp>
        <p:nvSpPr>
          <p:cNvPr id="276" name="Shape 276"/>
          <p:cNvSpPr txBox="1"/>
          <p:nvPr/>
        </p:nvSpPr>
        <p:spPr>
          <a:xfrm>
            <a:off x="145400" y="3553700"/>
            <a:ext cx="971700" cy="22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>
                <a:solidFill>
                  <a:schemeClr val="dk1"/>
                </a:solidFill>
              </a:rPr>
              <a:t>Жизнь</a:t>
            </a:r>
            <a:br>
              <a:rPr lang="en-US">
                <a:solidFill>
                  <a:schemeClr val="dk1"/>
                </a:solidFill>
              </a:rPr>
            </a:br>
            <a:r>
              <a:rPr lang="en-US" b="1">
                <a:solidFill>
                  <a:schemeClr val="dk1"/>
                </a:solidFill>
              </a:rPr>
              <a:t>на</a:t>
            </a:r>
            <a:r>
              <a:rPr lang="en-US">
                <a:solidFill>
                  <a:schemeClr val="dk1"/>
                </a:solidFill>
              </a:rPr>
              <a:t> пенсии</a:t>
            </a:r>
          </a:p>
        </p:txBody>
      </p:sp>
      <p:cxnSp>
        <p:nvCxnSpPr>
          <p:cNvPr id="277" name="Shape 277"/>
          <p:cNvCxnSpPr/>
          <p:nvPr/>
        </p:nvCxnSpPr>
        <p:spPr>
          <a:xfrm>
            <a:off x="1189250" y="1172600"/>
            <a:ext cx="0" cy="3255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278" name="Shape 278"/>
          <p:cNvSpPr txBox="1"/>
          <p:nvPr/>
        </p:nvSpPr>
        <p:spPr>
          <a:xfrm>
            <a:off x="1674925" y="1071425"/>
            <a:ext cx="1341000" cy="22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>
                <a:solidFill>
                  <a:schemeClr val="dk1"/>
                </a:solidFill>
              </a:rPr>
              <a:t>“Муравей”</a:t>
            </a:r>
          </a:p>
        </p:txBody>
      </p:sp>
      <p:sp>
        <p:nvSpPr>
          <p:cNvPr id="279" name="Shape 279"/>
          <p:cNvSpPr txBox="1"/>
          <p:nvPr/>
        </p:nvSpPr>
        <p:spPr>
          <a:xfrm>
            <a:off x="6433225" y="1071425"/>
            <a:ext cx="1134900" cy="22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>
                <a:solidFill>
                  <a:schemeClr val="dk1"/>
                </a:solidFill>
              </a:rPr>
              <a:t>“Стрекоза”</a:t>
            </a:r>
          </a:p>
        </p:txBody>
      </p:sp>
      <p:pic>
        <p:nvPicPr>
          <p:cNvPr id="280" name="Shape 280" descr="13.png"/>
          <p:cNvPicPr preferRelativeResize="0"/>
          <p:nvPr/>
        </p:nvPicPr>
        <p:blipFill rotWithShape="1">
          <a:blip r:embed="rId8">
            <a:alphaModFix/>
          </a:blip>
          <a:srcRect b="-806"/>
          <a:stretch/>
        </p:blipFill>
        <p:spPr>
          <a:xfrm>
            <a:off x="3311450" y="1405939"/>
            <a:ext cx="2446875" cy="26721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07" y="1040826"/>
            <a:ext cx="1925668" cy="3191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5" name="Shape 285"/>
          <p:cNvPicPr preferRelativeResize="0"/>
          <p:nvPr/>
        </p:nvPicPr>
        <p:blipFill rotWithShape="1">
          <a:blip r:embed="rId4">
            <a:alphaModFix/>
          </a:blip>
          <a:srcRect l="4222" t="7208" r="4578" b="12250"/>
          <a:stretch/>
        </p:blipFill>
        <p:spPr>
          <a:xfrm>
            <a:off x="2068075" y="1243174"/>
            <a:ext cx="6079823" cy="3191449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Shape 286"/>
          <p:cNvSpPr/>
          <p:nvPr/>
        </p:nvSpPr>
        <p:spPr>
          <a:xfrm>
            <a:off x="1800025" y="2636550"/>
            <a:ext cx="873900" cy="65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8" name="Shape 288"/>
          <p:cNvSpPr txBox="1">
            <a:spLocks noGrp="1"/>
          </p:cNvSpPr>
          <p:nvPr>
            <p:ph type="ctrTitle" idx="4294967295"/>
          </p:nvPr>
        </p:nvSpPr>
        <p:spPr>
          <a:xfrm>
            <a:off x="1532401" y="183775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Как получить дополнительный доход </a:t>
            </a:r>
            <a:br>
              <a:rPr lang="en-US" sz="2000" b="1">
                <a:latin typeface="Arial"/>
                <a:ea typeface="Arial"/>
                <a:cs typeface="Arial"/>
                <a:sym typeface="Arial"/>
              </a:rPr>
            </a:b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с помощью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инвестиций</a:t>
            </a:r>
            <a:r>
              <a:rPr lang="en-US" sz="2000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?</a:t>
            </a:r>
          </a:p>
        </p:txBody>
      </p:sp>
      <p:sp>
        <p:nvSpPr>
          <p:cNvPr id="290" name="Shape 290"/>
          <p:cNvSpPr txBox="1">
            <a:spLocks noGrp="1"/>
          </p:cNvSpPr>
          <p:nvPr>
            <p:ph type="ctrTitle" idx="4294967295"/>
          </p:nvPr>
        </p:nvSpPr>
        <p:spPr>
          <a:xfrm>
            <a:off x="4432174" y="1356150"/>
            <a:ext cx="1819800" cy="6984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200">
                <a:latin typeface="Arial"/>
                <a:ea typeface="Arial"/>
                <a:cs typeface="Arial"/>
                <a:sym typeface="Arial"/>
              </a:rPr>
              <a:t>Процент от прибыли акционерного общества</a:t>
            </a:r>
          </a:p>
        </p:txBody>
      </p:sp>
      <p:sp>
        <p:nvSpPr>
          <p:cNvPr id="291" name="Shape 291"/>
          <p:cNvSpPr txBox="1">
            <a:spLocks noGrp="1"/>
          </p:cNvSpPr>
          <p:nvPr>
            <p:ph type="ctrTitle" idx="4294967295"/>
          </p:nvPr>
        </p:nvSpPr>
        <p:spPr>
          <a:xfrm>
            <a:off x="4432174" y="2869400"/>
            <a:ext cx="1819800" cy="6984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200">
                <a:latin typeface="Arial"/>
                <a:ea typeface="Arial"/>
                <a:cs typeface="Arial"/>
                <a:sym typeface="Arial"/>
              </a:rPr>
              <a:t>Ценные бумаги (акции, облигации)</a:t>
            </a:r>
          </a:p>
        </p:txBody>
      </p:sp>
      <p:sp>
        <p:nvSpPr>
          <p:cNvPr id="292" name="Shape 292"/>
          <p:cNvSpPr txBox="1">
            <a:spLocks noGrp="1"/>
          </p:cNvSpPr>
          <p:nvPr>
            <p:ph type="ctrTitle" idx="4294967295"/>
          </p:nvPr>
        </p:nvSpPr>
        <p:spPr>
          <a:xfrm>
            <a:off x="1906799" y="2589700"/>
            <a:ext cx="661200" cy="6984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200">
                <a:latin typeface="Arial"/>
                <a:ea typeface="Arial"/>
                <a:cs typeface="Arial"/>
                <a:sym typeface="Arial"/>
              </a:rPr>
              <a:t>Ценные</a:t>
            </a:r>
            <a:br>
              <a:rPr lang="en-US" sz="1200">
                <a:latin typeface="Arial"/>
                <a:ea typeface="Arial"/>
                <a:cs typeface="Arial"/>
                <a:sym typeface="Arial"/>
              </a:rPr>
            </a:br>
            <a:r>
              <a:rPr lang="en-US" sz="1200">
                <a:latin typeface="Arial"/>
                <a:ea typeface="Arial"/>
                <a:cs typeface="Arial"/>
                <a:sym typeface="Arial"/>
              </a:rPr>
              <a:t>бумаги </a:t>
            </a:r>
          </a:p>
        </p:txBody>
      </p:sp>
      <p:sp>
        <p:nvSpPr>
          <p:cNvPr id="293" name="Shape 293"/>
          <p:cNvSpPr txBox="1">
            <a:spLocks noGrp="1"/>
          </p:cNvSpPr>
          <p:nvPr>
            <p:ph type="ctrTitle" idx="4294967295"/>
          </p:nvPr>
        </p:nvSpPr>
        <p:spPr>
          <a:xfrm>
            <a:off x="6323750" y="2487500"/>
            <a:ext cx="1209600" cy="3819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2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Инвестор</a:t>
            </a:r>
          </a:p>
        </p:txBody>
      </p:sp>
      <p:sp>
        <p:nvSpPr>
          <p:cNvPr id="294" name="Shape 294"/>
          <p:cNvSpPr txBox="1">
            <a:spLocks noGrp="1"/>
          </p:cNvSpPr>
          <p:nvPr>
            <p:ph type="ctrTitle" idx="4294967295"/>
          </p:nvPr>
        </p:nvSpPr>
        <p:spPr>
          <a:xfrm>
            <a:off x="6540699" y="4294675"/>
            <a:ext cx="747000" cy="3819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2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Брокер</a:t>
            </a:r>
          </a:p>
        </p:txBody>
      </p:sp>
      <p:sp>
        <p:nvSpPr>
          <p:cNvPr id="295" name="Shape 295"/>
          <p:cNvSpPr txBox="1">
            <a:spLocks noGrp="1"/>
          </p:cNvSpPr>
          <p:nvPr>
            <p:ph type="ctrTitle" idx="4294967295"/>
          </p:nvPr>
        </p:nvSpPr>
        <p:spPr>
          <a:xfrm>
            <a:off x="2365625" y="2559625"/>
            <a:ext cx="2365499" cy="4572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2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Акционерное общество</a:t>
            </a:r>
          </a:p>
        </p:txBody>
      </p:sp>
      <p:sp>
        <p:nvSpPr>
          <p:cNvPr id="296" name="Shape 296"/>
          <p:cNvSpPr txBox="1">
            <a:spLocks noGrp="1"/>
          </p:cNvSpPr>
          <p:nvPr>
            <p:ph type="ctrTitle" idx="4294967295"/>
          </p:nvPr>
        </p:nvSpPr>
        <p:spPr>
          <a:xfrm>
            <a:off x="2801600" y="4047925"/>
            <a:ext cx="1525500" cy="4572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2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Биржа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ebtwave.org/wp-content/uploads/2020/09/Money-Minds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28" y="2123575"/>
            <a:ext cx="8437920" cy="271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" name="Shape 309"/>
          <p:cNvSpPr/>
          <p:nvPr/>
        </p:nvSpPr>
        <p:spPr>
          <a:xfrm>
            <a:off x="624226" y="1474975"/>
            <a:ext cx="2235300" cy="2599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 давайте деньги</a:t>
            </a:r>
            <a:r>
              <a:rPr lang="en-US" sz="1300"/>
              <a:t/>
            </a:r>
            <a:br>
              <a:rPr lang="en-US" sz="1300"/>
            </a:b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долг без расписки</a:t>
            </a:r>
          </a:p>
        </p:txBody>
      </p:sp>
      <p:sp>
        <p:nvSpPr>
          <p:cNvPr id="310" name="Shape 310"/>
          <p:cNvSpPr txBox="1">
            <a:spLocks noGrp="1"/>
          </p:cNvSpPr>
          <p:nvPr>
            <p:ph type="ctrTitle" idx="4294967295"/>
          </p:nvPr>
        </p:nvSpPr>
        <p:spPr>
          <a:xfrm>
            <a:off x="1532401" y="19550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Как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не потерять </a:t>
            </a: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свои деньги</a:t>
            </a:r>
            <a:r>
              <a:rPr lang="en-US" sz="2000" b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311" name="Shape 311"/>
          <p:cNvSpPr/>
          <p:nvPr/>
        </p:nvSpPr>
        <p:spPr>
          <a:xfrm>
            <a:off x="2639625" y="1474975"/>
            <a:ext cx="2235300" cy="107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300"/>
              <a:t>Не обращайтесь</a:t>
            </a:r>
            <a:br>
              <a:rPr lang="en-US" sz="1300"/>
            </a:br>
            <a:r>
              <a:rPr lang="en-US" sz="1300"/>
              <a:t>в организации без лицензии или записи</a:t>
            </a:r>
            <a:br>
              <a:rPr lang="en-US" sz="1300"/>
            </a:br>
            <a:r>
              <a:rPr lang="en-US" sz="1300"/>
              <a:t>в Госреестре</a:t>
            </a:r>
          </a:p>
        </p:txBody>
      </p:sp>
      <p:sp>
        <p:nvSpPr>
          <p:cNvPr id="312" name="Shape 312"/>
          <p:cNvSpPr/>
          <p:nvPr/>
        </p:nvSpPr>
        <p:spPr>
          <a:xfrm>
            <a:off x="4617125" y="1474975"/>
            <a:ext cx="1914000" cy="6486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 давайте свой паспорт сомнительным лицам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/>
          </a:p>
        </p:txBody>
      </p:sp>
      <p:sp>
        <p:nvSpPr>
          <p:cNvPr id="313" name="Shape 313"/>
          <p:cNvSpPr/>
          <p:nvPr/>
        </p:nvSpPr>
        <p:spPr>
          <a:xfrm>
            <a:off x="6673299" y="1474975"/>
            <a:ext cx="2328293" cy="2599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>
              <a:lnSpc>
                <a:spcPct val="115000"/>
              </a:lnSpc>
              <a:buClr>
                <a:srgbClr val="000000"/>
              </a:buClr>
              <a:buSzPct val="25000"/>
            </a:pPr>
            <a:r>
              <a:rPr lang="en-US" sz="1300" dirty="0" err="1"/>
              <a:t>Не</a:t>
            </a:r>
            <a:r>
              <a:rPr lang="en-US" sz="1300" dirty="0"/>
              <a:t> </a:t>
            </a:r>
            <a:r>
              <a:rPr lang="ru-RU" sz="1300" dirty="0" smtClean="0"/>
              <a:t>сообщать никому информацию</a:t>
            </a:r>
            <a:r>
              <a:rPr lang="en-US" sz="1300" dirty="0" smtClean="0"/>
              <a:t> </a:t>
            </a:r>
            <a:r>
              <a:rPr lang="ru-RU" sz="1300" dirty="0" smtClean="0"/>
              <a:t>о </a:t>
            </a:r>
            <a:r>
              <a:rPr lang="ru-RU" sz="1300" dirty="0" err="1" smtClean="0"/>
              <a:t>пин</a:t>
            </a:r>
            <a:r>
              <a:rPr lang="ru-RU" sz="1300" dirty="0" smtClean="0"/>
              <a:t>-коде и </a:t>
            </a:r>
            <a:r>
              <a:rPr lang="ru-RU" sz="1300" dirty="0" err="1" smtClean="0"/>
              <a:t>cvc</a:t>
            </a:r>
            <a:r>
              <a:rPr lang="ru-RU" sz="1300" dirty="0" smtClean="0"/>
              <a:t>-коде </a:t>
            </a:r>
            <a:r>
              <a:rPr lang="ru-RU" sz="1300" dirty="0"/>
              <a:t>на обороте </a:t>
            </a:r>
            <a:r>
              <a:rPr lang="ru-RU" sz="1300" dirty="0" smtClean="0"/>
              <a:t>карты. </a:t>
            </a:r>
            <a:endParaRPr lang="en-US" sz="1300" dirty="0"/>
          </a:p>
        </p:txBody>
      </p:sp>
      <p:pic>
        <p:nvPicPr>
          <p:cNvPr id="314" name="Shape 3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6250" y="1179150"/>
            <a:ext cx="238725" cy="23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Shape 3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70475" y="1179150"/>
            <a:ext cx="238725" cy="23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Shape 3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2672" y="1179150"/>
            <a:ext cx="238725" cy="23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Shape 3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93597" y="1179150"/>
            <a:ext cx="238725" cy="23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7" name="Picture 21" descr="https://static.tildacdn.com/tild6561-3732-4439-a463-616235353763/51465278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070" y="1883896"/>
            <a:ext cx="905700" cy="90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4" name="Picture 18" descr="https://stihi.ru/pics/2020/10/21/5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608" y="1722586"/>
            <a:ext cx="841941" cy="9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16" descr="https://kvadmetry.ru/wp-content/uploads/2017/09/%D0%91%D0%B5%D0%B7-%D0%BD%D0%B0%D0%B7%D0%B2%D0%B0%D0%BD%D0%B8%D1%8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407" y="3788214"/>
            <a:ext cx="1049968" cy="11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https://newfranchise.ru/wp-content/uploads/2018/08/15.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589" y="1612594"/>
            <a:ext cx="1147861" cy="76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50" y="3377649"/>
            <a:ext cx="2176311" cy="147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3" name="Shape 323"/>
          <p:cNvSpPr/>
          <p:nvPr/>
        </p:nvSpPr>
        <p:spPr>
          <a:xfrm>
            <a:off x="626850" y="1360950"/>
            <a:ext cx="2249400" cy="581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Ведите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уч</a:t>
            </a:r>
            <a:r>
              <a:rPr lang="en-US" sz="1300" dirty="0" err="1"/>
              <a:t>ё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доходов</a:t>
            </a:r>
            <a:r>
              <a:rPr lang="en-US" sz="1300" dirty="0"/>
              <a:t/>
            </a:r>
            <a:br>
              <a:rPr lang="en-US" sz="1300" dirty="0"/>
            </a:b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расходов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dirty="0"/>
          </a:p>
        </p:txBody>
      </p:sp>
      <p:sp>
        <p:nvSpPr>
          <p:cNvPr id="325" name="Shape 325"/>
          <p:cNvSpPr txBox="1">
            <a:spLocks noGrp="1"/>
          </p:cNvSpPr>
          <p:nvPr>
            <p:ph type="ctrTitle" idx="4294967295"/>
          </p:nvPr>
        </p:nvSpPr>
        <p:spPr>
          <a:xfrm>
            <a:off x="1532401" y="19550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Как избежать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финансовых ошибок?</a:t>
            </a:r>
          </a:p>
        </p:txBody>
      </p:sp>
      <p:sp>
        <p:nvSpPr>
          <p:cNvPr id="326" name="Shape 326"/>
          <p:cNvSpPr/>
          <p:nvPr/>
        </p:nvSpPr>
        <p:spPr>
          <a:xfrm>
            <a:off x="3059575" y="1360950"/>
            <a:ext cx="2898600" cy="14868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Думайте минимум три дня, </a:t>
            </a:r>
            <a:b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прежде чем принимать</a:t>
            </a:r>
            <a:r>
              <a:rPr lang="en-US" sz="1300"/>
              <a:t/>
            </a:r>
            <a:br>
              <a:rPr lang="en-US" sz="1300"/>
            </a:b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финансовые решения: </a:t>
            </a:r>
            <a:b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 день – </a:t>
            </a:r>
            <a:r>
              <a:rPr lang="en-US" sz="1300"/>
              <a:t>и</a:t>
            </a: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дея, </a:t>
            </a:r>
            <a:b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 день – </a:t>
            </a:r>
            <a:r>
              <a:rPr lang="en-US" sz="1300"/>
              <a:t>с</a:t>
            </a: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бор информации,  </a:t>
            </a:r>
            <a:b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 день – </a:t>
            </a:r>
            <a:r>
              <a:rPr lang="en-US" sz="1300"/>
              <a:t>п</a:t>
            </a: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ринятие решения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/>
          </a:p>
        </p:txBody>
      </p:sp>
      <p:sp>
        <p:nvSpPr>
          <p:cNvPr id="327" name="Shape 327"/>
          <p:cNvSpPr/>
          <p:nvPr/>
        </p:nvSpPr>
        <p:spPr>
          <a:xfrm>
            <a:off x="6130050" y="1360950"/>
            <a:ext cx="2642400" cy="10146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Передавайте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деньги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только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после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изучения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заключения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договора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стесняй</a:t>
            </a:r>
            <a:r>
              <a:rPr lang="en-US" sz="1300" dirty="0" err="1"/>
              <a:t>тесь</a:t>
            </a:r>
            <a:r>
              <a:rPr lang="en-US" sz="1300" dirty="0"/>
              <a:t> </a:t>
            </a:r>
            <a:r>
              <a:rPr lang="en-US" sz="1300" dirty="0" err="1"/>
              <a:t>задавать</a:t>
            </a:r>
            <a:r>
              <a:rPr lang="en-US" sz="1300" dirty="0"/>
              <a:t> </a:t>
            </a:r>
            <a:r>
              <a:rPr lang="en-US" sz="1300" dirty="0" err="1"/>
              <a:t>вопросы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dirty="0"/>
          </a:p>
        </p:txBody>
      </p:sp>
      <p:sp>
        <p:nvSpPr>
          <p:cNvPr id="328" name="Shape 328"/>
          <p:cNvSpPr/>
          <p:nvPr/>
        </p:nvSpPr>
        <p:spPr>
          <a:xfrm>
            <a:off x="626850" y="2531350"/>
            <a:ext cx="2301600" cy="8463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Подробно изучайте организацию, с которой собираетесь сотрудничать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/>
          </a:p>
        </p:txBody>
      </p:sp>
      <p:sp>
        <p:nvSpPr>
          <p:cNvPr id="329" name="Shape 329"/>
          <p:cNvSpPr/>
          <p:nvPr/>
        </p:nvSpPr>
        <p:spPr>
          <a:xfrm>
            <a:off x="3059575" y="3293350"/>
            <a:ext cx="2704800" cy="10146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Сравнивайте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финансовые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продукты</a:t>
            </a:r>
            <a:r>
              <a:rPr lang="en-US" sz="1300" dirty="0"/>
              <a:t> 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услуги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основании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информации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с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сайтов</a:t>
            </a:r>
            <a:r>
              <a:rPr lang="en-US" sz="1300" dirty="0"/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поставщиков</a:t>
            </a:r>
            <a:r>
              <a:rPr lang="en-US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3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услуг</a:t>
            </a:r>
            <a:endParaRPr lang="en-US" sz="1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dirty="0"/>
          </a:p>
        </p:txBody>
      </p:sp>
      <p:sp>
        <p:nvSpPr>
          <p:cNvPr id="330" name="Shape 330"/>
          <p:cNvSpPr/>
          <p:nvPr/>
        </p:nvSpPr>
        <p:spPr>
          <a:xfrm>
            <a:off x="6130050" y="2912350"/>
            <a:ext cx="2381400" cy="719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300">
                <a:solidFill>
                  <a:schemeClr val="dk1"/>
                </a:solidFill>
              </a:rPr>
              <a:t>Не стесняйтесь просить скидку, это признак бережливости, а не бедности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/>
          </a:p>
        </p:txBody>
      </p:sp>
      <p:pic>
        <p:nvPicPr>
          <p:cNvPr id="331" name="Shape 3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8499" y="1062374"/>
            <a:ext cx="247250" cy="24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Shape 3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18724" y="1062374"/>
            <a:ext cx="247250" cy="24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Shape 3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51000" y="1062374"/>
            <a:ext cx="247250" cy="24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Shape 3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8499" y="2220449"/>
            <a:ext cx="247250" cy="24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Shape 33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18724" y="2982449"/>
            <a:ext cx="247250" cy="24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Shape 33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82425" y="2601449"/>
            <a:ext cx="247250" cy="24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40" name="Picture 4" descr="https://thumbs.dreamstime.com/b/%D0%B3%D1%80%D1%83%D0%BF%D0%BF%D0%B0-%D0%B2-%D1%81%D0%BE%D1%81%D1%82%D0%B0%D0%B2%D0%B5-%D0%B5%D0%BD%D1%8C%D0%B3%D0%B8-%D0%BE-%D0%B0%D1%80%D0%B0-%D1%81-%D0%B5%D1%82%D0%B0%D1%82%D1%8C-%D0%BA%D1%80%D1%8B-%D0%BE%D0%B2-8190158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496" y="281895"/>
            <a:ext cx="1869728" cy="90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https://catherineasquithgallery.com/uploads/posts/2021-02/1612706314_78-p-dengi-na-zelenom-fone-1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8" name="Picture 12" descr="https://im0-tub-ru.yandex.net/i?id=6c295213664b8b63f92706e8142bd2f2-l&amp;ref=rim&amp;n=13&amp;w=662&amp;h=66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428" y="3800649"/>
            <a:ext cx="1741420" cy="109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2" name="Picture 12" descr="https://media.istockphoto.com/photos/falling-american-currency-on-white-background-picture-id487943898?k=20&amp;m=487943898&amp;s=612x612&amp;w=0&amp;h=AYk1xzFo9tkioDvcedX4snI1VJdFM6XLHZhJfec2BjE=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28" y="950776"/>
            <a:ext cx="2492167" cy="139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6" name="Shape 346"/>
          <p:cNvSpPr/>
          <p:nvPr/>
        </p:nvSpPr>
        <p:spPr>
          <a:xfrm>
            <a:off x="3437113" y="4088666"/>
            <a:ext cx="2680500" cy="542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5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Финансовые</a:t>
            </a:r>
            <a:endParaRPr lang="en-US" sz="15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5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пирамиды</a:t>
            </a:r>
            <a:endParaRPr lang="en-US" sz="15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Shape 347"/>
          <p:cNvSpPr/>
          <p:nvPr/>
        </p:nvSpPr>
        <p:spPr>
          <a:xfrm>
            <a:off x="6343644" y="4024773"/>
            <a:ext cx="2680499" cy="542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15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Игровые</a:t>
            </a:r>
            <a:r>
              <a:rPr lang="en-US" sz="15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автоматы</a:t>
            </a:r>
            <a:r>
              <a:rPr lang="en-US" sz="1500" dirty="0" smtClean="0"/>
              <a:t>,</a:t>
            </a:r>
            <a:br>
              <a:rPr lang="en-US" sz="1500" dirty="0" smtClean="0"/>
            </a:br>
            <a:r>
              <a:rPr lang="en-US" sz="1500" dirty="0" err="1" smtClean="0"/>
              <a:t>азартные</a:t>
            </a:r>
            <a:r>
              <a:rPr lang="en-US" sz="1500" dirty="0" smtClean="0"/>
              <a:t> </a:t>
            </a:r>
            <a:r>
              <a:rPr lang="en-US" sz="1500" dirty="0" err="1" smtClean="0"/>
              <a:t>игры</a:t>
            </a:r>
            <a:r>
              <a:rPr lang="en-US" sz="1500" dirty="0" smtClean="0"/>
              <a:t> </a:t>
            </a:r>
            <a:r>
              <a:rPr lang="en-US" sz="15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</a:t>
            </a:r>
            <a:r>
              <a:rPr lang="en-US" sz="15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казино</a:t>
            </a:r>
            <a:endParaRPr lang="en-US" sz="15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Shape 349"/>
          <p:cNvSpPr txBox="1">
            <a:spLocks noGrp="1"/>
          </p:cNvSpPr>
          <p:nvPr>
            <p:ph type="ctrTitle" idx="4294967295"/>
          </p:nvPr>
        </p:nvSpPr>
        <p:spPr>
          <a:xfrm>
            <a:off x="1532401" y="19550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Стоит обходить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стороной</a:t>
            </a:r>
          </a:p>
        </p:txBody>
      </p:sp>
      <p:pic>
        <p:nvPicPr>
          <p:cNvPr id="15367" name="Picture 7" descr="https://avatars.mds.yandex.net/get-zen_doc/4446398/pub_6073ff83420d4500edeb1943_60740404c64ef5217eaa14b6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739" y="950776"/>
            <a:ext cx="2732874" cy="2937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291275"/>
            <a:ext cx="2804277" cy="242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156" y="3888618"/>
            <a:ext cx="667957" cy="595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668" y="4268925"/>
            <a:ext cx="408203" cy="29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244" y="4417899"/>
            <a:ext cx="238609" cy="21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7" name="Picture 17" descr="https://royalspinsjackpot.com/assets/hero-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285" y="950776"/>
            <a:ext cx="2465881" cy="2937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u.9111s.ru/uploads/202012/10/3cd624435f815cea5460adff618b804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300" y="2821964"/>
            <a:ext cx="2240358" cy="203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" name="Shape 358"/>
          <p:cNvSpPr/>
          <p:nvPr/>
        </p:nvSpPr>
        <p:spPr>
          <a:xfrm>
            <a:off x="323002" y="1500972"/>
            <a:ext cx="2762700" cy="8307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Страховая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компания</a:t>
            </a:r>
            <a:r>
              <a:rPr lang="en-US" dirty="0"/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отказывается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оформлять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ОСАГО</a:t>
            </a:r>
            <a:r>
              <a:rPr lang="ru-RU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en-US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dirty="0"/>
          </a:p>
        </p:txBody>
      </p:sp>
      <p:sp>
        <p:nvSpPr>
          <p:cNvPr id="359" name="Shape 359"/>
          <p:cNvSpPr txBox="1">
            <a:spLocks noGrp="1"/>
          </p:cNvSpPr>
          <p:nvPr>
            <p:ph type="ctrTitle" idx="4294967295"/>
          </p:nvPr>
        </p:nvSpPr>
        <p:spPr>
          <a:xfrm>
            <a:off x="1569979" y="0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Примеры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нарушения </a:t>
            </a: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ваших прав</a:t>
            </a:r>
          </a:p>
        </p:txBody>
      </p:sp>
      <p:sp>
        <p:nvSpPr>
          <p:cNvPr id="360" name="Shape 360"/>
          <p:cNvSpPr/>
          <p:nvPr/>
        </p:nvSpPr>
        <p:spPr>
          <a:xfrm>
            <a:off x="3262900" y="1485004"/>
            <a:ext cx="29244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вас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оформили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кредит</a:t>
            </a:r>
            <a:r>
              <a:rPr lang="en-US" dirty="0"/>
              <a:t/>
            </a:r>
            <a:br>
              <a:rPr lang="en-US" dirty="0"/>
            </a:b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или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</a:t>
            </a:r>
            <a:r>
              <a:rPr lang="en-US" dirty="0" err="1"/>
              <a:t>ё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без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вашего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ведома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dirty="0" err="1"/>
              <a:t>э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то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уголовное</a:t>
            </a:r>
            <a:r>
              <a:rPr lang="en-US" dirty="0"/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преступление</a:t>
            </a:r>
            <a:r>
              <a:rPr lang="en-US" dirty="0"/>
              <a:t>!)</a:t>
            </a:r>
          </a:p>
        </p:txBody>
      </p:sp>
      <p:sp>
        <p:nvSpPr>
          <p:cNvPr id="361" name="Shape 361"/>
          <p:cNvSpPr/>
          <p:nvPr/>
        </p:nvSpPr>
        <p:spPr>
          <a:xfrm>
            <a:off x="6242725" y="1431550"/>
            <a:ext cx="26199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Страховая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компания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/>
              <a:t>навязывает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вам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дополнительные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услуги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оформлении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обязательного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полиса</a:t>
            </a:r>
            <a:endParaRPr lang="en-US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4" name="Shape 3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9799" y="1006209"/>
            <a:ext cx="301575" cy="3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Shape 3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41123" y="1006211"/>
            <a:ext cx="301575" cy="3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Shape 3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30267" y="1006210"/>
            <a:ext cx="301575" cy="3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92" name="Picture 8" descr="https://avtomobilkredit.ru/uploads/faq/201504/348_vihbor-strakhovoyj-kompanii-kask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29" y="2805893"/>
            <a:ext cx="2728209" cy="199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https://avatars.mds.yandex.net/get-zen_doc/1584893/pub_601d12d86695f61b5886a1a4_601da9ae5fadcc22a9e75703/scale_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025" y="2769478"/>
            <a:ext cx="2419155" cy="208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>
            <a:off x="4502150" y="1402625"/>
            <a:ext cx="4304699" cy="12279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dirty="0" err="1"/>
              <a:t>Обратитесь</a:t>
            </a:r>
            <a:r>
              <a:rPr lang="en-US" dirty="0"/>
              <a:t> в </a:t>
            </a:r>
            <a:r>
              <a:rPr lang="en-US" dirty="0" err="1"/>
              <a:t>правоохранительные</a:t>
            </a:r>
            <a:r>
              <a:rPr lang="en-US" dirty="0"/>
              <a:t> </a:t>
            </a:r>
            <a:r>
              <a:rPr lang="en-US" dirty="0" err="1"/>
              <a:t>органы</a:t>
            </a:r>
            <a:endParaRPr lang="en-US" dirty="0"/>
          </a:p>
          <a:p>
            <a:pPr marL="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dirty="0"/>
          </a:p>
          <a:p>
            <a:pPr marL="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dirty="0" err="1"/>
              <a:t>Обратитесь</a:t>
            </a:r>
            <a:r>
              <a:rPr lang="en-US" dirty="0"/>
              <a:t> в </a:t>
            </a:r>
            <a:r>
              <a:rPr lang="en-US" dirty="0" err="1"/>
              <a:t>Роспотребнадзор</a:t>
            </a:r>
            <a:endParaRPr lang="en-US" dirty="0"/>
          </a:p>
          <a:p>
            <a:pPr marL="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b="1" dirty="0">
                <a:solidFill>
                  <a:schemeClr val="accent1"/>
                </a:solidFill>
              </a:rPr>
              <a:t>www.rospotrebnadzor.ru</a:t>
            </a:r>
          </a:p>
          <a:p>
            <a:pPr marL="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dirty="0"/>
          </a:p>
          <a:p>
            <a:pPr>
              <a:buClr>
                <a:srgbClr val="000000"/>
              </a:buClr>
            </a:pPr>
            <a:r>
              <a:rPr lang="en-US" dirty="0" err="1"/>
              <a:t>Направьте</a:t>
            </a:r>
            <a:r>
              <a:rPr lang="en-US" dirty="0"/>
              <a:t> </a:t>
            </a:r>
            <a:r>
              <a:rPr lang="en-US" dirty="0" err="1"/>
              <a:t>письменное</a:t>
            </a:r>
            <a:r>
              <a:rPr lang="en-US" dirty="0"/>
              <a:t> </a:t>
            </a:r>
            <a:r>
              <a:rPr lang="en-US" dirty="0" err="1"/>
              <a:t>обращение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в </a:t>
            </a:r>
            <a:r>
              <a:rPr lang="en-US" altLang="ru-RU" b="1" dirty="0" err="1"/>
              <a:t>Службу</a:t>
            </a:r>
            <a:r>
              <a:rPr lang="en-US" altLang="ru-RU" b="1" dirty="0"/>
              <a:t> по </a:t>
            </a:r>
            <a:r>
              <a:rPr lang="en-US" altLang="ru-RU" b="1" dirty="0" err="1"/>
              <a:t>защите</a:t>
            </a:r>
            <a:r>
              <a:rPr lang="en-US" altLang="ru-RU" b="1" dirty="0"/>
              <a:t> </a:t>
            </a:r>
            <a:r>
              <a:rPr lang="en-US" altLang="ru-RU" b="1" dirty="0" err="1"/>
              <a:t>прав</a:t>
            </a:r>
            <a:r>
              <a:rPr lang="en-US" altLang="ru-RU" b="1" dirty="0"/>
              <a:t> </a:t>
            </a:r>
            <a:r>
              <a:rPr lang="en-US" altLang="ru-RU" b="1" dirty="0" err="1"/>
              <a:t>потребителей</a:t>
            </a:r>
            <a:r>
              <a:rPr lang="en-US" altLang="ru-RU" b="1" dirty="0"/>
              <a:t> и </a:t>
            </a:r>
            <a:r>
              <a:rPr lang="ru-RU" altLang="ru-RU" b="1" dirty="0"/>
              <a:t>обеспечению доступности финансовых услуг</a:t>
            </a:r>
            <a:r>
              <a:rPr lang="en-US" altLang="ru-RU" b="1" dirty="0"/>
              <a:t> Банка России</a:t>
            </a:r>
            <a:r>
              <a:rPr lang="en-US" altLang="ru-RU" dirty="0"/>
              <a:t> 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 err="1"/>
              <a:t>по</a:t>
            </a:r>
            <a:r>
              <a:rPr lang="en-US" sz="1200" dirty="0"/>
              <a:t> </a:t>
            </a:r>
            <a:r>
              <a:rPr lang="en-US" sz="1200" dirty="0" err="1"/>
              <a:t>адресу</a:t>
            </a:r>
            <a:r>
              <a:rPr lang="en-US" sz="1200" dirty="0"/>
              <a:t>: </a:t>
            </a:r>
            <a:br>
              <a:rPr lang="en-US" sz="1200" dirty="0"/>
            </a:br>
            <a:r>
              <a:rPr lang="en-US" sz="1200" dirty="0"/>
              <a:t>107016, г. </a:t>
            </a:r>
            <a:r>
              <a:rPr lang="en-US" sz="1200" dirty="0" err="1"/>
              <a:t>Москва</a:t>
            </a:r>
            <a:r>
              <a:rPr lang="en-US" sz="1200" dirty="0"/>
              <a:t>, </a:t>
            </a:r>
            <a:r>
              <a:rPr lang="en-US" sz="1200" dirty="0" err="1"/>
              <a:t>ул</a:t>
            </a:r>
            <a:r>
              <a:rPr lang="en-US" sz="1200" dirty="0"/>
              <a:t>. </a:t>
            </a:r>
            <a:r>
              <a:rPr lang="en-US" sz="1200" dirty="0" err="1"/>
              <a:t>Неглин</a:t>
            </a:r>
            <a:r>
              <a:rPr lang="ru-RU" sz="1200" dirty="0"/>
              <a:t>н</a:t>
            </a:r>
            <a:r>
              <a:rPr lang="en-US" sz="1200" dirty="0" err="1"/>
              <a:t>ая</a:t>
            </a:r>
            <a:r>
              <a:rPr lang="en-US" sz="1200" dirty="0"/>
              <a:t>, д.12</a:t>
            </a:r>
            <a:br>
              <a:rPr lang="en-US" sz="1200" dirty="0"/>
            </a:b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по </a:t>
            </a:r>
            <a:r>
              <a:rPr lang="en-US" sz="1200" dirty="0" err="1"/>
              <a:t>электронной</a:t>
            </a:r>
            <a:r>
              <a:rPr lang="en-US" sz="1200" dirty="0"/>
              <a:t> </a:t>
            </a:r>
            <a:r>
              <a:rPr lang="en-US" sz="1200" dirty="0" err="1"/>
              <a:t>почте</a:t>
            </a:r>
            <a:r>
              <a:rPr lang="en-US" sz="1200" dirty="0"/>
              <a:t> </a:t>
            </a:r>
            <a:r>
              <a:rPr lang="en-US" sz="1200" b="1" dirty="0">
                <a:solidFill>
                  <a:schemeClr val="accent1"/>
                </a:solidFill>
              </a:rPr>
              <a:t>fps@cbr.ru</a:t>
            </a:r>
            <a:r>
              <a:rPr lang="en-US" sz="1200" dirty="0"/>
              <a:t> </a:t>
            </a:r>
            <a:br>
              <a:rPr lang="en-US" sz="1200" dirty="0"/>
            </a:b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 err="1"/>
              <a:t>или</a:t>
            </a:r>
            <a:r>
              <a:rPr lang="en-US" sz="1200" dirty="0"/>
              <a:t> </a:t>
            </a:r>
            <a:r>
              <a:rPr lang="en-US" sz="1200" dirty="0" err="1"/>
              <a:t>через</a:t>
            </a:r>
            <a:r>
              <a:rPr lang="en-US" sz="1200" dirty="0"/>
              <a:t> </a:t>
            </a:r>
            <a:r>
              <a:rPr lang="en-US" sz="1200" dirty="0" err="1"/>
              <a:t>интернет-приёмную</a:t>
            </a:r>
            <a:r>
              <a:rPr lang="en-US" sz="1200" dirty="0"/>
              <a:t> </a:t>
            </a:r>
            <a:br>
              <a:rPr lang="en-US" sz="1200" dirty="0"/>
            </a:br>
            <a:r>
              <a:rPr lang="en-US" sz="1200" dirty="0" err="1"/>
              <a:t>на</a:t>
            </a:r>
            <a:r>
              <a:rPr lang="en-US" sz="1200" dirty="0"/>
              <a:t> </a:t>
            </a:r>
            <a:r>
              <a:rPr lang="en-US" sz="1200" dirty="0" err="1"/>
              <a:t>сайте</a:t>
            </a:r>
            <a:r>
              <a:rPr lang="en-US" sz="1200" dirty="0"/>
              <a:t> </a:t>
            </a:r>
            <a:r>
              <a:rPr lang="en-US" sz="1200" b="1" dirty="0">
                <a:solidFill>
                  <a:schemeClr val="accent1"/>
                </a:solidFill>
              </a:rPr>
              <a:t>www.cbr.ru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200" dirty="0"/>
          </a:p>
        </p:txBody>
      </p:sp>
      <p:sp>
        <p:nvSpPr>
          <p:cNvPr id="372" name="Shape 372"/>
          <p:cNvSpPr txBox="1">
            <a:spLocks noGrp="1"/>
          </p:cNvSpPr>
          <p:nvPr>
            <p:ph type="ctrTitle" idx="4294967295"/>
          </p:nvPr>
        </p:nvSpPr>
        <p:spPr>
          <a:xfrm>
            <a:off x="1508726" y="177175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Что делать, если ваши права</a:t>
            </a:r>
            <a:br>
              <a:rPr lang="en-US" sz="2000" b="1">
                <a:latin typeface="Arial"/>
                <a:ea typeface="Arial"/>
                <a:cs typeface="Arial"/>
                <a:sym typeface="Arial"/>
              </a:rPr>
            </a:b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были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нарушены? </a:t>
            </a:r>
          </a:p>
        </p:txBody>
      </p:sp>
      <p:pic>
        <p:nvPicPr>
          <p:cNvPr id="375" name="Shape 375"/>
          <p:cNvPicPr preferRelativeResize="0"/>
          <p:nvPr/>
        </p:nvPicPr>
        <p:blipFill rotWithShape="1">
          <a:blip r:embed="rId3">
            <a:alphaModFix/>
          </a:blip>
          <a:srcRect b="-37760"/>
          <a:stretch/>
        </p:blipFill>
        <p:spPr>
          <a:xfrm>
            <a:off x="4160225" y="1443500"/>
            <a:ext cx="215600" cy="297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Shape 3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0225" y="1904350"/>
            <a:ext cx="215600" cy="21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Shape 3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0225" y="2514725"/>
            <a:ext cx="215600" cy="21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00" y="1199213"/>
            <a:ext cx="3751184" cy="332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ctrTitle" idx="4294967295"/>
          </p:nvPr>
        </p:nvSpPr>
        <p:spPr>
          <a:xfrm>
            <a:off x="0" y="35225"/>
            <a:ext cx="91440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3000" b="1" i="0" u="none" strike="noStrike" cap="none" dirty="0" err="1">
                <a:solidFill>
                  <a:schemeClr val="accent3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Вы</a:t>
            </a:r>
            <a:r>
              <a:rPr lang="en-US" sz="3000" b="1" i="0" u="none" strike="noStrike" cap="none" dirty="0">
                <a:solidFill>
                  <a:schemeClr val="accent3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 b="1" i="0" u="none" strike="noStrike" cap="none" dirty="0" err="1">
                <a:solidFill>
                  <a:schemeClr val="accent3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узнаете</a:t>
            </a:r>
            <a:r>
              <a:rPr lang="en-US" sz="3000" b="1" i="0" u="none" strike="noStrike" cap="none" dirty="0">
                <a:solidFill>
                  <a:schemeClr val="accent3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000" i="1" u="none" strike="noStrike" cap="none" dirty="0" err="1">
                <a:solidFill>
                  <a:schemeClr val="accent3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  <a:t>как</a:t>
            </a:r>
            <a:r>
              <a:rPr lang="en-US" sz="3000" i="1" u="none" strike="noStrike" cap="none" dirty="0">
                <a:solidFill>
                  <a:schemeClr val="accent3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  <a:t>:</a:t>
            </a:r>
          </a:p>
        </p:txBody>
      </p:sp>
      <p:sp>
        <p:nvSpPr>
          <p:cNvPr id="70" name="Shape 70"/>
          <p:cNvSpPr/>
          <p:nvPr/>
        </p:nvSpPr>
        <p:spPr>
          <a:xfrm>
            <a:off x="428400" y="1126700"/>
            <a:ext cx="1457100" cy="7803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 b="0" i="0" u="none" strike="noStrike" cap="none">
                <a:solidFill>
                  <a:srgbClr val="000000"/>
                </a:solidFill>
              </a:rPr>
              <a:t>Управлять расходами </a:t>
            </a:r>
            <a:br>
              <a:rPr lang="en-US" b="0" i="0" u="none" strike="noStrike" cap="none">
                <a:solidFill>
                  <a:srgbClr val="000000"/>
                </a:solidFill>
              </a:rPr>
            </a:br>
            <a:r>
              <a:rPr lang="en-US" b="0" i="0" u="none" strike="noStrike" cap="none">
                <a:solidFill>
                  <a:srgbClr val="000000"/>
                </a:solidFill>
              </a:rPr>
              <a:t>и доходами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endParaRPr/>
          </a:p>
        </p:txBody>
      </p:sp>
      <p:sp>
        <p:nvSpPr>
          <p:cNvPr id="72" name="Shape 72"/>
          <p:cNvSpPr/>
          <p:nvPr/>
        </p:nvSpPr>
        <p:spPr>
          <a:xfrm>
            <a:off x="2036175" y="1126700"/>
            <a:ext cx="1344900" cy="7803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Составлять финансовый</a:t>
            </a:r>
            <a:br>
              <a:rPr lang="en-US">
                <a:solidFill>
                  <a:schemeClr val="dk1"/>
                </a:solidFill>
              </a:rPr>
            </a:br>
            <a:r>
              <a:rPr lang="en-US">
                <a:solidFill>
                  <a:schemeClr val="dk1"/>
                </a:solidFill>
              </a:rPr>
              <a:t>план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endParaRPr/>
          </a:p>
        </p:txBody>
      </p:sp>
      <p:sp>
        <p:nvSpPr>
          <p:cNvPr id="73" name="Shape 73"/>
          <p:cNvSpPr/>
          <p:nvPr/>
        </p:nvSpPr>
        <p:spPr>
          <a:xfrm>
            <a:off x="3304725" y="1126700"/>
            <a:ext cx="2186700" cy="7803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Пользоваться</a:t>
            </a:r>
            <a:r>
              <a:rPr lang="en-US" dirty="0">
                <a:solidFill>
                  <a:schemeClr val="dk1"/>
                </a:solidFill>
              </a:rPr>
              <a:t> </a:t>
            </a:r>
            <a:br>
              <a:rPr lang="en-US" dirty="0">
                <a:solidFill>
                  <a:schemeClr val="dk1"/>
                </a:solidFill>
              </a:rPr>
            </a:br>
            <a:r>
              <a:rPr lang="en-US" dirty="0" err="1">
                <a:solidFill>
                  <a:schemeClr val="dk1"/>
                </a:solidFill>
              </a:rPr>
              <a:t>финансовыми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инструментами</a:t>
            </a:r>
            <a:r>
              <a:rPr lang="en-US" dirty="0">
                <a:solidFill>
                  <a:schemeClr val="dk1"/>
                </a:solidFill>
              </a:rPr>
              <a:t> </a:t>
            </a:r>
            <a:br>
              <a:rPr lang="en-US" dirty="0">
                <a:solidFill>
                  <a:schemeClr val="dk1"/>
                </a:solidFill>
              </a:rPr>
            </a:br>
            <a:r>
              <a:rPr lang="en-US" dirty="0">
                <a:solidFill>
                  <a:schemeClr val="dk1"/>
                </a:solidFill>
              </a:rPr>
              <a:t>и </a:t>
            </a:r>
            <a:r>
              <a:rPr lang="en-US" dirty="0" err="1">
                <a:solidFill>
                  <a:schemeClr val="dk1"/>
                </a:solidFill>
              </a:rPr>
              <a:t>услугами</a:t>
            </a:r>
            <a:endParaRPr lang="en-US" dirty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endParaRPr dirty="0">
              <a:solidFill>
                <a:schemeClr val="dk1"/>
              </a:solidFill>
            </a:endParaRPr>
          </a:p>
        </p:txBody>
      </p:sp>
      <p:sp>
        <p:nvSpPr>
          <p:cNvPr id="74" name="Shape 74"/>
          <p:cNvSpPr/>
          <p:nvPr/>
        </p:nvSpPr>
        <p:spPr>
          <a:xfrm>
            <a:off x="5415225" y="1126700"/>
            <a:ext cx="1597500" cy="7803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Избегать финансовых ошибок и понимать риски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75" name="Shape 75"/>
          <p:cNvSpPr/>
          <p:nvPr/>
        </p:nvSpPr>
        <p:spPr>
          <a:xfrm>
            <a:off x="7069600" y="1126700"/>
            <a:ext cx="1693500" cy="7803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Отстаивать свои права в мире финансов</a:t>
            </a:r>
          </a:p>
        </p:txBody>
      </p:sp>
      <p:pic>
        <p:nvPicPr>
          <p:cNvPr id="5124" name="Picture 4" descr="https://cont.ws/uploads/posts2/8318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56" y="2392833"/>
            <a:ext cx="8238444" cy="256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6" name="Picture 10" descr="https://kit8.net/wp-content/uploads/2020/12/analyst@2x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23" y="1439051"/>
            <a:ext cx="2330970" cy="214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2" name="Shape 382"/>
          <p:cNvSpPr/>
          <p:nvPr/>
        </p:nvSpPr>
        <p:spPr>
          <a:xfrm>
            <a:off x="534989" y="1013713"/>
            <a:ext cx="3617400" cy="19137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Читайте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слушайте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dirty="0" err="1"/>
              <a:t>финансовые</a:t>
            </a:r>
            <a:r>
              <a:rPr lang="en-US" dirty="0"/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новости</a:t>
            </a:r>
            <a:endParaRPr lang="en-US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69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dirty="0"/>
          </a:p>
          <a:p>
            <a:pPr marL="0" marR="0" lvl="0" indent="-69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dirty="0"/>
              <a:t>В </a:t>
            </a:r>
            <a:r>
              <a:rPr lang="en-US" dirty="0" err="1"/>
              <a:t>качестве</a:t>
            </a:r>
            <a:r>
              <a:rPr lang="en-US" dirty="0"/>
              <a:t> </a:t>
            </a:r>
            <a:r>
              <a:rPr lang="en-US" b="1" dirty="0" err="1"/>
              <a:t>первоисточника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получения</a:t>
            </a:r>
            <a:r>
              <a:rPr lang="en-US" dirty="0"/>
              <a:t> </a:t>
            </a:r>
            <a:r>
              <a:rPr lang="en-US" dirty="0" err="1"/>
              <a:t>финансовой</a:t>
            </a:r>
            <a:r>
              <a:rPr lang="en-US" dirty="0"/>
              <a:t> </a:t>
            </a:r>
            <a:r>
              <a:rPr lang="en-US" dirty="0" err="1"/>
              <a:t>информации</a:t>
            </a:r>
            <a:r>
              <a:rPr lang="en-US" dirty="0"/>
              <a:t> </a:t>
            </a:r>
            <a:r>
              <a:rPr lang="en-US" dirty="0" err="1"/>
              <a:t>используйте</a:t>
            </a:r>
            <a:r>
              <a:rPr lang="en-US" dirty="0"/>
              <a:t> </a:t>
            </a:r>
            <a:r>
              <a:rPr lang="en-US" dirty="0" err="1"/>
              <a:t>сайт</a:t>
            </a:r>
            <a:r>
              <a:rPr lang="en-US" dirty="0"/>
              <a:t> </a:t>
            </a:r>
            <a:r>
              <a:rPr lang="en-US" b="1" dirty="0" err="1"/>
              <a:t>Банка</a:t>
            </a:r>
            <a:r>
              <a:rPr lang="en-US" b="1" dirty="0"/>
              <a:t> </a:t>
            </a:r>
            <a:r>
              <a:rPr lang="en-US" b="1" dirty="0" err="1"/>
              <a:t>России</a:t>
            </a:r>
            <a:r>
              <a:rPr lang="en-US" b="1" dirty="0"/>
              <a:t>:</a:t>
            </a:r>
            <a:r>
              <a:rPr lang="en-US" dirty="0"/>
              <a:t> </a:t>
            </a:r>
            <a:r>
              <a:rPr lang="en-US" b="1" dirty="0">
                <a:solidFill>
                  <a:schemeClr val="accent1"/>
                </a:solidFill>
              </a:rPr>
              <a:t>www.cbr.ru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dirty="0"/>
          </a:p>
          <a:p>
            <a:pPr marL="0" marR="0" lvl="0" indent="-69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-RU" dirty="0" smtClean="0"/>
              <a:t>Для получения финансовой консультации обращайтесь к специалистам.</a:t>
            </a:r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dirty="0"/>
          </a:p>
        </p:txBody>
      </p:sp>
      <p:sp>
        <p:nvSpPr>
          <p:cNvPr id="383" name="Shape 383"/>
          <p:cNvSpPr txBox="1">
            <a:spLocks noGrp="1"/>
          </p:cNvSpPr>
          <p:nvPr>
            <p:ph type="ctrTitle" idx="4294967295"/>
          </p:nvPr>
        </p:nvSpPr>
        <p:spPr>
          <a:xfrm>
            <a:off x="1532401" y="19550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Источники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информации</a:t>
            </a:r>
          </a:p>
        </p:txBody>
      </p:sp>
      <p:pic>
        <p:nvPicPr>
          <p:cNvPr id="19460" name="Picture 4" descr="https://souz-lombardov.ru/wp-content/uploads/2021/05/xtsb-1024x701.jpg.pagespeed.ic.dfuNkCMru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797" y="2660837"/>
            <a:ext cx="2227917" cy="152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buh.ru/upload/iblock/805/805db719c061df9d05665145ff5ce67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796" y="847697"/>
            <a:ext cx="2227917" cy="166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s://sia.ru/files/Image/news/2016-04/322105/img_news_322105_id1239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45" y="3430915"/>
            <a:ext cx="3467087" cy="131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/>
          <p:nvPr/>
        </p:nvSpPr>
        <p:spPr>
          <a:xfrm>
            <a:off x="0" y="2096029"/>
            <a:ext cx="2457300" cy="12279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Вести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уч</a:t>
            </a:r>
            <a:r>
              <a:rPr lang="en-US" dirty="0" err="1"/>
              <a:t>ё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доходов</a:t>
            </a:r>
            <a:r>
              <a:rPr lang="en-US" dirty="0"/>
              <a:t/>
            </a:r>
            <a:br>
              <a:rPr lang="en-US" dirty="0"/>
            </a:b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расходов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иметь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финансовую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подушку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безопасности</a:t>
            </a:r>
            <a:r>
              <a:rPr lang="en-US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dirty="0"/>
          </a:p>
        </p:txBody>
      </p:sp>
      <p:sp>
        <p:nvSpPr>
          <p:cNvPr id="391" name="Shape 391"/>
          <p:cNvSpPr txBox="1">
            <a:spLocks noGrp="1"/>
          </p:cNvSpPr>
          <p:nvPr>
            <p:ph type="ctrTitle" idx="4294967295"/>
          </p:nvPr>
        </p:nvSpPr>
        <p:spPr>
          <a:xfrm>
            <a:off x="1525351" y="183675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 dirty="0" err="1">
                <a:latin typeface="Arial"/>
                <a:ea typeface="Arial"/>
                <a:cs typeface="Arial"/>
                <a:sym typeface="Arial"/>
              </a:rPr>
              <a:t>Чтобы</a:t>
            </a: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dirty="0" err="1">
                <a:latin typeface="Arial"/>
                <a:ea typeface="Arial"/>
                <a:cs typeface="Arial"/>
                <a:sym typeface="Arial"/>
              </a:rPr>
              <a:t>стать</a:t>
            </a: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i="1" dirty="0" err="1">
                <a:latin typeface="Georgia"/>
                <a:ea typeface="Georgia"/>
                <a:cs typeface="Georgia"/>
                <a:sym typeface="Georgia"/>
              </a:rPr>
              <a:t>успешным</a:t>
            </a: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000" b="1" dirty="0">
                <a:latin typeface="Arial"/>
                <a:ea typeface="Arial"/>
                <a:cs typeface="Arial"/>
                <a:sym typeface="Arial"/>
              </a:rPr>
            </a:b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>и </a:t>
            </a:r>
            <a:r>
              <a:rPr lang="en-US" sz="2000" b="1" dirty="0" err="1">
                <a:latin typeface="Arial"/>
                <a:ea typeface="Arial"/>
                <a:cs typeface="Arial"/>
                <a:sym typeface="Arial"/>
              </a:rPr>
              <a:t>достичь</a:t>
            </a: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dirty="0" err="1">
                <a:latin typeface="Arial"/>
                <a:ea typeface="Arial"/>
                <a:cs typeface="Arial"/>
                <a:sym typeface="Arial"/>
              </a:rPr>
              <a:t>финансовых</a:t>
            </a: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dirty="0" err="1">
                <a:latin typeface="Arial"/>
                <a:ea typeface="Arial"/>
                <a:cs typeface="Arial"/>
                <a:sym typeface="Arial"/>
              </a:rPr>
              <a:t>целей</a:t>
            </a: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1" dirty="0" err="1">
                <a:latin typeface="Arial"/>
                <a:ea typeface="Arial"/>
                <a:cs typeface="Arial"/>
                <a:sym typeface="Arial"/>
              </a:rPr>
              <a:t>необходимо</a:t>
            </a:r>
            <a:r>
              <a:rPr lang="en-US" sz="2000" i="1" dirty="0">
                <a:latin typeface="Georgia"/>
                <a:ea typeface="Georgia"/>
                <a:cs typeface="Georgia"/>
                <a:sym typeface="Georgia"/>
              </a:rPr>
              <a:t> </a:t>
            </a:r>
          </a:p>
        </p:txBody>
      </p:sp>
      <p:sp>
        <p:nvSpPr>
          <p:cNvPr id="393" name="Shape 393"/>
          <p:cNvSpPr/>
          <p:nvPr/>
        </p:nvSpPr>
        <p:spPr>
          <a:xfrm>
            <a:off x="275576" y="3863407"/>
            <a:ext cx="1956900" cy="6657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Изучать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финансовые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услуги</a:t>
            </a:r>
            <a:r>
              <a:rPr lang="en-US" dirty="0">
                <a:solidFill>
                  <a:schemeClr val="dk1"/>
                </a:solidFill>
              </a:rPr>
              <a:t> и </a:t>
            </a:r>
            <a:r>
              <a:rPr lang="en-US" dirty="0" err="1">
                <a:solidFill>
                  <a:schemeClr val="dk1"/>
                </a:solidFill>
              </a:rPr>
              <a:t>инструменты</a:t>
            </a:r>
            <a:endParaRPr lang="en-US" dirty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dirty="0"/>
          </a:p>
        </p:txBody>
      </p:sp>
      <p:sp>
        <p:nvSpPr>
          <p:cNvPr id="394" name="Shape 394"/>
          <p:cNvSpPr/>
          <p:nvPr/>
        </p:nvSpPr>
        <p:spPr>
          <a:xfrm>
            <a:off x="6840745" y="2084402"/>
            <a:ext cx="1956900" cy="499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Избегать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финансовых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ошибок</a:t>
            </a:r>
            <a:r>
              <a:rPr lang="en-US" dirty="0">
                <a:solidFill>
                  <a:schemeClr val="dk1"/>
                </a:solidFill>
              </a:rPr>
              <a:t> и </a:t>
            </a:r>
            <a:r>
              <a:rPr lang="en-US" dirty="0" err="1">
                <a:solidFill>
                  <a:schemeClr val="dk1"/>
                </a:solidFill>
              </a:rPr>
              <a:t>помнить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br>
              <a:rPr lang="en-US" dirty="0">
                <a:solidFill>
                  <a:schemeClr val="dk1"/>
                </a:solidFill>
              </a:rPr>
            </a:br>
            <a:r>
              <a:rPr lang="en-US" dirty="0">
                <a:solidFill>
                  <a:schemeClr val="dk1"/>
                </a:solidFill>
              </a:rPr>
              <a:t>о </a:t>
            </a:r>
            <a:r>
              <a:rPr lang="en-US" dirty="0" err="1">
                <a:solidFill>
                  <a:schemeClr val="dk1"/>
                </a:solidFill>
              </a:rPr>
              <a:t>рисках</a:t>
            </a:r>
            <a:r>
              <a:rPr lang="en-US" dirty="0">
                <a:solidFill>
                  <a:schemeClr val="dk1"/>
                </a:solidFill>
              </a:rPr>
              <a:t> 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dirty="0"/>
          </a:p>
        </p:txBody>
      </p:sp>
      <p:sp>
        <p:nvSpPr>
          <p:cNvPr id="395" name="Shape 395"/>
          <p:cNvSpPr/>
          <p:nvPr/>
        </p:nvSpPr>
        <p:spPr>
          <a:xfrm>
            <a:off x="7049673" y="3833249"/>
            <a:ext cx="1827900" cy="12279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Знать</a:t>
            </a:r>
            <a:r>
              <a:rPr lang="en-US" dirty="0">
                <a:solidFill>
                  <a:schemeClr val="dk1"/>
                </a:solidFill>
              </a:rPr>
              <a:t> и </a:t>
            </a:r>
            <a:r>
              <a:rPr lang="en-US" dirty="0" err="1">
                <a:solidFill>
                  <a:schemeClr val="dk1"/>
                </a:solidFill>
              </a:rPr>
              <a:t>отстаивать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свои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права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396" name="Shape 3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2325" y="1527999"/>
            <a:ext cx="449300" cy="44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Shape 3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9376" y="3300675"/>
            <a:ext cx="449300" cy="44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Shape 3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54506" y="1527999"/>
            <a:ext cx="449300" cy="44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Shape 3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54506" y="3369149"/>
            <a:ext cx="449300" cy="4493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AutoShape 2" descr="https://phonoteka.org/uploads/posts/2021-05/1621810944_7-phonoteka_org-p-demografiya-fon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2" name="Picture 10" descr="https://financialiqpro.com/assets/images/fip_front_slider_0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378" y="1386590"/>
            <a:ext cx="4383445" cy="331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https://agrobiocluster.ru/uploads/images/content/2931_rosselhozban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16"/>
            <a:ext cx="9196466" cy="51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hape 391"/>
          <p:cNvSpPr txBox="1">
            <a:spLocks/>
          </p:cNvSpPr>
          <p:nvPr/>
        </p:nvSpPr>
        <p:spPr>
          <a:xfrm>
            <a:off x="1045665" y="2394317"/>
            <a:ext cx="6666773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lnSpc>
                <a:spcPct val="120000"/>
              </a:lnSpc>
              <a:buSzPct val="25000"/>
            </a:pPr>
            <a:r>
              <a:rPr lang="ru-RU" b="1" dirty="0" smtClean="0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Спасибо за внимание! </a:t>
            </a:r>
            <a:endParaRPr lang="en-US" i="1" dirty="0">
              <a:solidFill>
                <a:srgbClr val="0033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7" name="Shape 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1921" y="3496817"/>
            <a:ext cx="4046121" cy="12594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354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pdk.com.ua/upload/iblock/185/185f378308660bd43b274c22d8af2cc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434" y="1188345"/>
            <a:ext cx="3400950" cy="293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Shape 81"/>
          <p:cNvSpPr txBox="1">
            <a:spLocks noGrp="1"/>
          </p:cNvSpPr>
          <p:nvPr>
            <p:ph type="ctrTitle" idx="4294967295"/>
          </p:nvPr>
        </p:nvSpPr>
        <p:spPr>
          <a:xfrm>
            <a:off x="0" y="-14350"/>
            <a:ext cx="91440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Что отличает </a:t>
            </a:r>
            <a:r>
              <a:rPr lang="en-US" sz="2000" i="1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финансово</a:t>
            </a: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грамотного человека?</a:t>
            </a:r>
          </a:p>
        </p:txBody>
      </p:sp>
      <p:pic>
        <p:nvPicPr>
          <p:cNvPr id="83" name="Shape 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68169" y="875944"/>
            <a:ext cx="733765" cy="733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8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0816" y="2215265"/>
            <a:ext cx="733765" cy="733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Shape 8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06013" y="3544620"/>
            <a:ext cx="733765" cy="733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11384" y="821463"/>
            <a:ext cx="733765" cy="733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313391" y="2026062"/>
            <a:ext cx="733765" cy="733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8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211383" y="3554339"/>
            <a:ext cx="733765" cy="73376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Shape 89"/>
          <p:cNvSpPr/>
          <p:nvPr/>
        </p:nvSpPr>
        <p:spPr>
          <a:xfrm>
            <a:off x="1454233" y="1538177"/>
            <a:ext cx="1748100" cy="719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 dirty="0" err="1"/>
              <a:t>Ведёт</a:t>
            </a:r>
            <a:r>
              <a:rPr lang="en-US" dirty="0"/>
              <a:t> </a:t>
            </a:r>
            <a:r>
              <a:rPr lang="en-US" dirty="0" err="1"/>
              <a:t>учет</a:t>
            </a:r>
            <a:r>
              <a:rPr lang="en-US" dirty="0"/>
              <a:t> </a:t>
            </a:r>
            <a:r>
              <a:rPr lang="en-US" dirty="0" err="1"/>
              <a:t>доходов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и </a:t>
            </a:r>
            <a:r>
              <a:rPr lang="en-US" dirty="0" err="1"/>
              <a:t>расходов</a:t>
            </a:r>
            <a:endParaRPr lang="en-US" dirty="0"/>
          </a:p>
        </p:txBody>
      </p:sp>
      <p:sp>
        <p:nvSpPr>
          <p:cNvPr id="90" name="Shape 90"/>
          <p:cNvSpPr/>
          <p:nvPr/>
        </p:nvSpPr>
        <p:spPr>
          <a:xfrm>
            <a:off x="586149" y="2949030"/>
            <a:ext cx="1343100" cy="4377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 dirty="0" err="1"/>
              <a:t>Знает</a:t>
            </a:r>
            <a:r>
              <a:rPr lang="en-US" dirty="0"/>
              <a:t> </a:t>
            </a:r>
            <a:r>
              <a:rPr lang="en-US" dirty="0" err="1"/>
              <a:t>свои</a:t>
            </a:r>
            <a:r>
              <a:rPr lang="en-US" dirty="0"/>
              <a:t> </a:t>
            </a:r>
            <a:r>
              <a:rPr lang="en-US" dirty="0" err="1"/>
              <a:t>права</a:t>
            </a:r>
            <a:endParaRPr lang="en-US" dirty="0"/>
          </a:p>
        </p:txBody>
      </p:sp>
      <p:sp>
        <p:nvSpPr>
          <p:cNvPr id="91" name="Shape 91"/>
          <p:cNvSpPr/>
          <p:nvPr/>
        </p:nvSpPr>
        <p:spPr>
          <a:xfrm>
            <a:off x="1274396" y="4289021"/>
            <a:ext cx="1797000" cy="719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 dirty="0" err="1"/>
              <a:t>Владеет</a:t>
            </a:r>
            <a:r>
              <a:rPr lang="en-US" dirty="0"/>
              <a:t> </a:t>
            </a:r>
            <a:r>
              <a:rPr lang="en-US" dirty="0" err="1"/>
              <a:t>актуальной</a:t>
            </a:r>
            <a:r>
              <a:rPr lang="en-US" dirty="0"/>
              <a:t> </a:t>
            </a:r>
            <a:r>
              <a:rPr lang="en-US" dirty="0" err="1"/>
              <a:t>информацией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о </a:t>
            </a:r>
            <a:r>
              <a:rPr lang="en-US" dirty="0" err="1"/>
              <a:t>финансах</a:t>
            </a:r>
            <a:endParaRPr lang="en-US" dirty="0"/>
          </a:p>
        </p:txBody>
      </p:sp>
      <p:sp>
        <p:nvSpPr>
          <p:cNvPr id="92" name="Shape 92"/>
          <p:cNvSpPr/>
          <p:nvPr/>
        </p:nvSpPr>
        <p:spPr>
          <a:xfrm>
            <a:off x="5746967" y="4288409"/>
            <a:ext cx="1662600" cy="719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 dirty="0" err="1"/>
              <a:t>Умеет</a:t>
            </a:r>
            <a:r>
              <a:rPr lang="en-US" dirty="0"/>
              <a:t> </a:t>
            </a:r>
            <a:r>
              <a:rPr lang="en-US" dirty="0" err="1"/>
              <a:t>выбирать</a:t>
            </a:r>
            <a:r>
              <a:rPr lang="en-US" dirty="0"/>
              <a:t> </a:t>
            </a:r>
            <a:r>
              <a:rPr lang="en-US" dirty="0" err="1"/>
              <a:t>финансовые</a:t>
            </a:r>
            <a:r>
              <a:rPr lang="en-US" dirty="0"/>
              <a:t> </a:t>
            </a:r>
            <a:r>
              <a:rPr lang="en-US" dirty="0" err="1"/>
              <a:t>услуги</a:t>
            </a:r>
            <a:endParaRPr lang="en-US" dirty="0"/>
          </a:p>
        </p:txBody>
      </p:sp>
      <p:sp>
        <p:nvSpPr>
          <p:cNvPr id="93" name="Shape 93"/>
          <p:cNvSpPr/>
          <p:nvPr/>
        </p:nvSpPr>
        <p:spPr>
          <a:xfrm>
            <a:off x="6945149" y="2834689"/>
            <a:ext cx="1748100" cy="4377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 dirty="0" err="1"/>
              <a:t>Тратит</a:t>
            </a:r>
            <a:r>
              <a:rPr lang="en-US" dirty="0"/>
              <a:t> </a:t>
            </a:r>
            <a:r>
              <a:rPr lang="en-US" dirty="0" err="1"/>
              <a:t>меньше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 err="1"/>
              <a:t>чем</a:t>
            </a:r>
            <a:r>
              <a:rPr lang="en-US" dirty="0"/>
              <a:t> </a:t>
            </a:r>
            <a:r>
              <a:rPr lang="en-US" dirty="0" err="1"/>
              <a:t>зарабатывает</a:t>
            </a:r>
            <a:endParaRPr lang="en-US" dirty="0"/>
          </a:p>
        </p:txBody>
      </p:sp>
      <p:sp>
        <p:nvSpPr>
          <p:cNvPr id="94" name="Shape 94"/>
          <p:cNvSpPr/>
          <p:nvPr/>
        </p:nvSpPr>
        <p:spPr>
          <a:xfrm>
            <a:off x="5906717" y="1538177"/>
            <a:ext cx="1343100" cy="719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 dirty="0" err="1"/>
              <a:t>Имеет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сбережения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/>
        </p:nvSpPr>
        <p:spPr>
          <a:xfrm>
            <a:off x="5720824" y="3435212"/>
            <a:ext cx="1358699" cy="410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Дисциплина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endParaRPr sz="1700"/>
          </a:p>
        </p:txBody>
      </p:sp>
      <p:sp>
        <p:nvSpPr>
          <p:cNvPr id="102" name="Shape 102"/>
          <p:cNvSpPr txBox="1">
            <a:spLocks noGrp="1"/>
          </p:cNvSpPr>
          <p:nvPr>
            <p:ph type="ctrTitle" idx="4294967295"/>
          </p:nvPr>
        </p:nvSpPr>
        <p:spPr>
          <a:xfrm>
            <a:off x="0" y="-14350"/>
            <a:ext cx="91440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3200" b="1" dirty="0" err="1">
                <a:latin typeface="Arial"/>
                <a:ea typeface="Arial"/>
                <a:cs typeface="Arial"/>
                <a:sym typeface="Arial"/>
              </a:rPr>
              <a:t>Из</a:t>
            </a:r>
            <a:r>
              <a:rPr lang="en-US" sz="32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dirty="0" err="1">
                <a:latin typeface="Arial"/>
                <a:ea typeface="Arial"/>
                <a:cs typeface="Arial"/>
                <a:sym typeface="Arial"/>
              </a:rPr>
              <a:t>чего</a:t>
            </a:r>
            <a:r>
              <a:rPr lang="en-US" sz="32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dirty="0" err="1">
                <a:latin typeface="Arial"/>
                <a:ea typeface="Arial"/>
                <a:cs typeface="Arial"/>
                <a:sym typeface="Arial"/>
              </a:rPr>
              <a:t>состоит</a:t>
            </a:r>
            <a:r>
              <a:rPr lang="en-US" sz="3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i="1" dirty="0" err="1">
                <a:latin typeface="Georgia"/>
                <a:ea typeface="Georgia"/>
                <a:cs typeface="Georgia"/>
                <a:sym typeface="Georgia"/>
              </a:rPr>
              <a:t>финансовый</a:t>
            </a:r>
            <a:r>
              <a:rPr lang="en-US" sz="32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dirty="0" err="1">
                <a:latin typeface="Arial"/>
                <a:ea typeface="Arial"/>
                <a:cs typeface="Arial"/>
                <a:sym typeface="Arial"/>
              </a:rPr>
              <a:t>успех</a:t>
            </a:r>
            <a:r>
              <a:rPr lang="en-US" sz="3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104" name="Shape 104"/>
          <p:cNvSpPr/>
          <p:nvPr/>
        </p:nvSpPr>
        <p:spPr>
          <a:xfrm>
            <a:off x="5720824" y="2540012"/>
            <a:ext cx="2771999" cy="6522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Расстановка приоритетов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Shape 105"/>
          <p:cNvSpPr/>
          <p:nvPr/>
        </p:nvSpPr>
        <p:spPr>
          <a:xfrm>
            <a:off x="5720824" y="1599500"/>
            <a:ext cx="1771799" cy="3606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Контроль рисков</a:t>
            </a:r>
          </a:p>
        </p:txBody>
      </p:sp>
      <p:pic>
        <p:nvPicPr>
          <p:cNvPr id="106" name="Shape 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8846" y="2502362"/>
            <a:ext cx="462299" cy="462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8846" y="1564099"/>
            <a:ext cx="462299" cy="462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8846" y="3409137"/>
            <a:ext cx="462299" cy="4622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0" name="Shape 110"/>
          <p:cNvCxnSpPr/>
          <p:nvPr/>
        </p:nvCxnSpPr>
        <p:spPr>
          <a:xfrm flipH="1">
            <a:off x="4406087" y="1903275"/>
            <a:ext cx="515400" cy="197400"/>
          </a:xfrm>
          <a:prstGeom prst="straightConnector1">
            <a:avLst/>
          </a:prstGeom>
          <a:noFill/>
          <a:ln w="28575" cap="flat" cmpd="sng">
            <a:solidFill>
              <a:srgbClr val="F3D9C7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11" name="Shape 111"/>
          <p:cNvCxnSpPr/>
          <p:nvPr/>
        </p:nvCxnSpPr>
        <p:spPr>
          <a:xfrm rot="10800000">
            <a:off x="4505144" y="2733500"/>
            <a:ext cx="380700" cy="0"/>
          </a:xfrm>
          <a:prstGeom prst="straightConnector1">
            <a:avLst/>
          </a:prstGeom>
          <a:noFill/>
          <a:ln w="28575" cap="flat" cmpd="sng">
            <a:solidFill>
              <a:srgbClr val="F3D9C7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12" name="Shape 112"/>
          <p:cNvCxnSpPr/>
          <p:nvPr/>
        </p:nvCxnSpPr>
        <p:spPr>
          <a:xfrm rot="10800000">
            <a:off x="4410377" y="3393800"/>
            <a:ext cx="508800" cy="194700"/>
          </a:xfrm>
          <a:prstGeom prst="straightConnector1">
            <a:avLst/>
          </a:prstGeom>
          <a:noFill/>
          <a:ln w="28575" cap="flat" cmpd="sng">
            <a:solidFill>
              <a:srgbClr val="F3D9C7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7170" name="Picture 2" descr="https://avatars.mds.yandex.net/get-pdb/1604606/627d534f-4102-4feb-a87a-4633a57a6497/s1200?webp=fal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379" y="1013204"/>
            <a:ext cx="3375621" cy="370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ctrTitle" idx="4294967295"/>
          </p:nvPr>
        </p:nvSpPr>
        <p:spPr>
          <a:xfrm>
            <a:off x="329784" y="0"/>
            <a:ext cx="8027232" cy="94438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 dirty="0" err="1">
                <a:latin typeface="Arial"/>
                <a:ea typeface="Arial"/>
                <a:cs typeface="Arial"/>
                <a:sym typeface="Arial"/>
              </a:rPr>
              <a:t>Как</a:t>
            </a: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dirty="0" err="1" smtClean="0">
                <a:latin typeface="Arial"/>
                <a:ea typeface="Arial"/>
                <a:cs typeface="Arial"/>
                <a:sym typeface="Arial"/>
              </a:rPr>
              <a:t>распоряжат</a:t>
            </a:r>
            <a:r>
              <a:rPr lang="ru-RU" sz="2000" b="1" dirty="0" smtClean="0">
                <a:latin typeface="Arial"/>
                <a:ea typeface="Arial"/>
                <a:cs typeface="Arial"/>
                <a:sym typeface="Arial"/>
              </a:rPr>
              <a:t>ь</a:t>
            </a:r>
            <a:r>
              <a:rPr lang="en-US" sz="2000" b="1" dirty="0" err="1" smtClean="0">
                <a:latin typeface="Arial"/>
                <a:ea typeface="Arial"/>
                <a:cs typeface="Arial"/>
                <a:sym typeface="Arial"/>
              </a:rPr>
              <a:t>ся</a:t>
            </a:r>
            <a:r>
              <a:rPr lang="en-US" sz="2000" b="1" dirty="0" smtClean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dirty="0" err="1" smtClean="0">
                <a:latin typeface="Arial"/>
                <a:ea typeface="Arial"/>
                <a:cs typeface="Arial"/>
                <a:sym typeface="Arial"/>
              </a:rPr>
              <a:t>деньгами</a:t>
            </a:r>
            <a:r>
              <a:rPr lang="en-US" sz="2000" i="1" u="none" strike="noStrike" cap="none" dirty="0" smtClean="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?</a:t>
            </a:r>
            <a:endParaRPr lang="en-US" sz="2000" i="1" u="none" strike="noStrike" cap="none" dirty="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0482" name="Picture 2" descr="https://priumnojay.ru/wp-content/uploads/2018/11/planirovanie-rashodo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27" y="651892"/>
            <a:ext cx="7629994" cy="420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Picture 30" descr="https://i.pinimg.com/736x/5a/cb/ce/5acbce5ca7686bda705623ef070ab94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465" y="2139912"/>
            <a:ext cx="2233535" cy="246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Shape 143"/>
          <p:cNvSpPr/>
          <p:nvPr/>
        </p:nvSpPr>
        <p:spPr>
          <a:xfrm>
            <a:off x="1862703" y="2024412"/>
            <a:ext cx="1062600" cy="2310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3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Велосипед</a:t>
            </a:r>
            <a:endParaRPr lang="en-US" sz="13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Shape 144"/>
          <p:cNvSpPr/>
          <p:nvPr/>
        </p:nvSpPr>
        <p:spPr>
          <a:xfrm>
            <a:off x="2091865" y="3891732"/>
            <a:ext cx="1259700" cy="3708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3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Телефон</a:t>
            </a:r>
            <a:r>
              <a:rPr lang="en-US" sz="1300" b="1" dirty="0"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1300" b="1" dirty="0">
                <a:latin typeface="Calibri"/>
                <a:ea typeface="Calibri"/>
                <a:cs typeface="Calibri"/>
                <a:sym typeface="Calibri"/>
              </a:rPr>
            </a:br>
            <a:r>
              <a:rPr lang="en-US" sz="13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и </a:t>
            </a:r>
            <a:r>
              <a:rPr lang="en-US" sz="13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планшет</a:t>
            </a:r>
            <a:endParaRPr lang="en-US" sz="13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/>
          <p:nvPr/>
        </p:nvSpPr>
        <p:spPr>
          <a:xfrm>
            <a:off x="6454410" y="1911650"/>
            <a:ext cx="1062600" cy="2310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3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Машина</a:t>
            </a:r>
            <a:endParaRPr lang="en-US" sz="13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Shape 146"/>
          <p:cNvSpPr/>
          <p:nvPr/>
        </p:nvSpPr>
        <p:spPr>
          <a:xfrm>
            <a:off x="4017592" y="3960762"/>
            <a:ext cx="1062600" cy="213943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300" b="1" dirty="0" err="1">
                <a:latin typeface="Calibri"/>
                <a:ea typeface="Calibri"/>
                <a:cs typeface="Calibri"/>
                <a:sym typeface="Calibri"/>
              </a:rPr>
              <a:t>Образование</a:t>
            </a:r>
            <a:endParaRPr lang="en-US" sz="13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Shape 147"/>
          <p:cNvSpPr/>
          <p:nvPr/>
        </p:nvSpPr>
        <p:spPr>
          <a:xfrm>
            <a:off x="4817641" y="1951872"/>
            <a:ext cx="1062600" cy="2310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300" b="1" dirty="0" err="1">
                <a:latin typeface="Calibri"/>
                <a:ea typeface="Calibri"/>
                <a:cs typeface="Calibri"/>
                <a:sym typeface="Calibri"/>
              </a:rPr>
              <a:t>Отдых</a:t>
            </a:r>
            <a:endParaRPr lang="en-US" sz="13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Shape 148"/>
          <p:cNvSpPr txBox="1">
            <a:spLocks noGrp="1"/>
          </p:cNvSpPr>
          <p:nvPr>
            <p:ph type="ctrTitle" idx="4294967295"/>
          </p:nvPr>
        </p:nvSpPr>
        <p:spPr>
          <a:xfrm>
            <a:off x="1532401" y="-14350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3200" b="1" dirty="0" err="1">
                <a:latin typeface="Arial"/>
                <a:ea typeface="Arial"/>
                <a:cs typeface="Arial"/>
                <a:sym typeface="Arial"/>
              </a:rPr>
              <a:t>Как</a:t>
            </a:r>
            <a:r>
              <a:rPr lang="en-US" sz="3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i="1" dirty="0" err="1">
                <a:latin typeface="Georgia"/>
                <a:ea typeface="Georgia"/>
                <a:cs typeface="Georgia"/>
                <a:sym typeface="Georgia"/>
              </a:rPr>
              <a:t>меняются</a:t>
            </a:r>
            <a:r>
              <a:rPr lang="en-US" sz="32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dirty="0" err="1">
                <a:latin typeface="Arial"/>
                <a:ea typeface="Arial"/>
                <a:cs typeface="Arial"/>
                <a:sym typeface="Arial"/>
              </a:rPr>
              <a:t>наши</a:t>
            </a:r>
            <a:r>
              <a:rPr lang="en-US" sz="3200" b="1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dirty="0" err="1">
                <a:latin typeface="Arial"/>
                <a:ea typeface="Arial"/>
                <a:cs typeface="Arial"/>
                <a:sym typeface="Arial"/>
              </a:rPr>
              <a:t>цели</a:t>
            </a:r>
            <a:r>
              <a:rPr lang="en-US" sz="3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151" name="Shape 151"/>
          <p:cNvSpPr/>
          <p:nvPr/>
        </p:nvSpPr>
        <p:spPr>
          <a:xfrm>
            <a:off x="5977371" y="3943706"/>
            <a:ext cx="1062600" cy="2310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ru-RU" sz="13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Дом</a:t>
            </a:r>
            <a:endParaRPr lang="en-US" sz="13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2" name="Shape 162"/>
          <p:cNvCxnSpPr/>
          <p:nvPr/>
        </p:nvCxnSpPr>
        <p:spPr>
          <a:xfrm>
            <a:off x="2801375" y="2308500"/>
            <a:ext cx="337518" cy="616928"/>
          </a:xfrm>
          <a:prstGeom prst="straightConnector1">
            <a:avLst/>
          </a:prstGeom>
          <a:noFill/>
          <a:ln w="19050" cap="flat" cmpd="sng">
            <a:solidFill>
              <a:srgbClr val="C9DAF8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63" name="Shape 163"/>
          <p:cNvCxnSpPr/>
          <p:nvPr/>
        </p:nvCxnSpPr>
        <p:spPr>
          <a:xfrm flipV="1">
            <a:off x="3217162" y="2139912"/>
            <a:ext cx="695271" cy="785516"/>
          </a:xfrm>
          <a:prstGeom prst="straightConnector1">
            <a:avLst/>
          </a:prstGeom>
          <a:noFill/>
          <a:ln w="19050" cap="flat" cmpd="sng">
            <a:solidFill>
              <a:srgbClr val="C9DAF8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64" name="Shape 164"/>
          <p:cNvCxnSpPr/>
          <p:nvPr/>
        </p:nvCxnSpPr>
        <p:spPr>
          <a:xfrm flipV="1">
            <a:off x="4817641" y="2255412"/>
            <a:ext cx="531300" cy="548042"/>
          </a:xfrm>
          <a:prstGeom prst="straightConnector1">
            <a:avLst/>
          </a:prstGeom>
          <a:noFill/>
          <a:ln w="19050" cap="flat" cmpd="sng">
            <a:solidFill>
              <a:srgbClr val="C9DAF8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65" name="Shape 165"/>
          <p:cNvCxnSpPr/>
          <p:nvPr/>
        </p:nvCxnSpPr>
        <p:spPr>
          <a:xfrm flipH="1" flipV="1">
            <a:off x="5797155" y="1266669"/>
            <a:ext cx="89597" cy="490331"/>
          </a:xfrm>
          <a:prstGeom prst="straightConnector1">
            <a:avLst/>
          </a:prstGeom>
          <a:noFill/>
          <a:ln w="19050" cap="flat" cmpd="sng">
            <a:solidFill>
              <a:srgbClr val="C9DAF8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66" name="Shape 166"/>
          <p:cNvCxnSpPr>
            <a:stCxn id="1033" idx="0"/>
          </p:cNvCxnSpPr>
          <p:nvPr/>
        </p:nvCxnSpPr>
        <p:spPr>
          <a:xfrm flipH="1" flipV="1">
            <a:off x="5456420" y="2257655"/>
            <a:ext cx="990136" cy="545799"/>
          </a:xfrm>
          <a:prstGeom prst="straightConnector1">
            <a:avLst/>
          </a:prstGeom>
          <a:noFill/>
          <a:ln w="19050" cap="flat" cmpd="sng">
            <a:solidFill>
              <a:srgbClr val="C9DAF8"/>
            </a:solidFill>
            <a:prstDash val="dash"/>
            <a:round/>
            <a:headEnd type="none" w="lg" len="lg"/>
            <a:tailEnd type="none" w="lg" len="lg"/>
          </a:ln>
        </p:spPr>
      </p:cxnSp>
      <p:pic>
        <p:nvPicPr>
          <p:cNvPr id="1030" name="Picture 6" descr="https://us.123rf.com/450wm/azuzl/azuzl1903/azuzl190300047/124633211-cute-cartoon-brunette-schoolgirl-with-backpack-and-textbooks-isolated-on-a-white-background.jpg?ver=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60" y="2810419"/>
            <a:ext cx="1321549" cy="1799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155" y="2803454"/>
            <a:ext cx="1298802" cy="115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881" y="2966421"/>
            <a:ext cx="1007893" cy="720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 descr="https://avatars.mds.yandex.net/get-pdb/202366/21ef375c-2569-4981-8976-1e8180ca1aa9/s1200?webp=fals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720" y="911455"/>
            <a:ext cx="1490214" cy="94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s://thumbs.dreamstime.com/b/%D0%B6%D0%B5%D0%BB%D1%82%D1%8B%D0%B9-%D1%86%D0%B2%D0%B5%D1%82-bycicle-1153874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009" y="1011043"/>
            <a:ext cx="1422766" cy="1011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https://st4.depositphotos.com/2419757/22421/v/950/depositphotos_224210956-stock-illustration-seaside-seashore-sunny-beach-vector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896" y="911455"/>
            <a:ext cx="1511789" cy="104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https://cdn.fishki.net/upload/post/2018/06/16/2626812/obrazovanie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32" y="2925428"/>
            <a:ext cx="1811262" cy="103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https://st.weblancer.net/download/639603_935xp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893" y="911455"/>
            <a:ext cx="1230739" cy="103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Shape 143"/>
          <p:cNvSpPr/>
          <p:nvPr/>
        </p:nvSpPr>
        <p:spPr>
          <a:xfrm>
            <a:off x="3217162" y="1942375"/>
            <a:ext cx="1062600" cy="2310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ru-RU" sz="13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Шоппинг</a:t>
            </a:r>
            <a:endParaRPr lang="en-US" sz="13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98" y="1175606"/>
            <a:ext cx="1189593" cy="1079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6" name="Shape 162"/>
          <p:cNvCxnSpPr/>
          <p:nvPr/>
        </p:nvCxnSpPr>
        <p:spPr>
          <a:xfrm>
            <a:off x="1165591" y="2255412"/>
            <a:ext cx="263400" cy="237600"/>
          </a:xfrm>
          <a:prstGeom prst="straightConnector1">
            <a:avLst/>
          </a:prstGeom>
          <a:noFill/>
          <a:ln w="19050" cap="flat" cmpd="sng">
            <a:solidFill>
              <a:srgbClr val="C9DAF8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47" name="Shape 162"/>
          <p:cNvCxnSpPr/>
          <p:nvPr/>
        </p:nvCxnSpPr>
        <p:spPr>
          <a:xfrm flipH="1">
            <a:off x="1527209" y="2113500"/>
            <a:ext cx="335494" cy="313801"/>
          </a:xfrm>
          <a:prstGeom prst="straightConnector1">
            <a:avLst/>
          </a:prstGeom>
          <a:noFill/>
          <a:ln w="19050" cap="flat" cmpd="sng">
            <a:solidFill>
              <a:srgbClr val="C9DAF8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49" name="Shape 162"/>
          <p:cNvCxnSpPr/>
          <p:nvPr/>
        </p:nvCxnSpPr>
        <p:spPr>
          <a:xfrm>
            <a:off x="1747109" y="2716184"/>
            <a:ext cx="263400" cy="237600"/>
          </a:xfrm>
          <a:prstGeom prst="straightConnector1">
            <a:avLst/>
          </a:prstGeom>
          <a:noFill/>
          <a:ln w="19050" cap="flat" cmpd="sng">
            <a:solidFill>
              <a:srgbClr val="C9DAF8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50" name="Shape 162"/>
          <p:cNvCxnSpPr/>
          <p:nvPr/>
        </p:nvCxnSpPr>
        <p:spPr>
          <a:xfrm>
            <a:off x="4017593" y="2139912"/>
            <a:ext cx="644348" cy="663542"/>
          </a:xfrm>
          <a:prstGeom prst="straightConnector1">
            <a:avLst/>
          </a:prstGeom>
          <a:noFill/>
          <a:ln w="19050" cap="flat" cmpd="sng">
            <a:solidFill>
              <a:srgbClr val="C9DAF8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59" name="Shape 162"/>
          <p:cNvCxnSpPr/>
          <p:nvPr/>
        </p:nvCxnSpPr>
        <p:spPr>
          <a:xfrm flipH="1" flipV="1">
            <a:off x="7157803" y="2173375"/>
            <a:ext cx="457201" cy="253926"/>
          </a:xfrm>
          <a:prstGeom prst="straightConnector1">
            <a:avLst/>
          </a:prstGeom>
          <a:noFill/>
          <a:ln w="19050" cap="flat" cmpd="sng">
            <a:solidFill>
              <a:srgbClr val="C9DAF8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67" name="Shape 166"/>
          <p:cNvCxnSpPr>
            <a:stCxn id="1033" idx="0"/>
          </p:cNvCxnSpPr>
          <p:nvPr/>
        </p:nvCxnSpPr>
        <p:spPr>
          <a:xfrm flipV="1">
            <a:off x="6446556" y="2113501"/>
            <a:ext cx="328998" cy="689953"/>
          </a:xfrm>
          <a:prstGeom prst="straightConnector1">
            <a:avLst/>
          </a:prstGeom>
          <a:noFill/>
          <a:ln w="19050" cap="flat" cmpd="sng">
            <a:solidFill>
              <a:srgbClr val="C9DAF8"/>
            </a:solidFill>
            <a:prstDash val="dash"/>
            <a:round/>
            <a:headEnd type="none" w="lg" len="lg"/>
            <a:tailEnd type="none" w="lg" len="lg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/>
          <p:nvPr/>
        </p:nvSpPr>
        <p:spPr>
          <a:xfrm>
            <a:off x="1749850" y="233375"/>
            <a:ext cx="5601900" cy="4437000"/>
          </a:xfrm>
          <a:prstGeom prst="rect">
            <a:avLst/>
          </a:prstGeom>
          <a:solidFill>
            <a:srgbClr val="FFFFFF"/>
          </a:solidFill>
          <a:ln w="152400" cap="flat" cmpd="sng">
            <a:solidFill>
              <a:srgbClr val="EFEFE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4" name="Shape 174"/>
          <p:cNvSpPr/>
          <p:nvPr/>
        </p:nvSpPr>
        <p:spPr>
          <a:xfrm>
            <a:off x="2434700" y="3616275"/>
            <a:ext cx="2064000" cy="6612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r>
              <a:rPr lang="en-US">
                <a:solidFill>
                  <a:schemeClr val="dk1"/>
                </a:solidFill>
              </a:rPr>
              <a:t>Составьте план доходов и расходов</a:t>
            </a: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ctrTitle" idx="4294967295"/>
          </p:nvPr>
        </p:nvSpPr>
        <p:spPr>
          <a:xfrm>
            <a:off x="1684801" y="290450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Как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добиться</a:t>
            </a:r>
            <a:r>
              <a:rPr lang="en-US" sz="2800" b="1" i="0" u="none" strike="noStrike" cap="none" dirty="0">
                <a:solidFill>
                  <a:schemeClr val="accent5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i="1" dirty="0" err="1">
                <a:solidFill>
                  <a:schemeClr val="accent5">
                    <a:lumMod val="50000"/>
                  </a:schemeClr>
                </a:solidFill>
                <a:latin typeface="Georgia"/>
                <a:ea typeface="Georgia"/>
                <a:cs typeface="Georgia"/>
                <a:sym typeface="Georgia"/>
              </a:rPr>
              <a:t>цели</a:t>
            </a:r>
            <a:r>
              <a:rPr lang="en-US" sz="2800" b="1" i="0" u="none" strike="noStrike" cap="none" dirty="0">
                <a:solidFill>
                  <a:schemeClr val="accent5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176" name="Shape 176"/>
          <p:cNvSpPr/>
          <p:nvPr/>
        </p:nvSpPr>
        <p:spPr>
          <a:xfrm>
            <a:off x="2527850" y="1871921"/>
            <a:ext cx="1848300" cy="923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 b="0" i="0" u="none" strike="noStrike" cap="none" dirty="0" err="1">
                <a:solidFill>
                  <a:srgbClr val="000000"/>
                </a:solidFill>
              </a:rPr>
              <a:t>Оцените</a:t>
            </a:r>
            <a:r>
              <a:rPr lang="en-US" b="0" i="0" u="none" strike="noStrike" cap="none" dirty="0">
                <a:solidFill>
                  <a:srgbClr val="000000"/>
                </a:solidFill>
              </a:rPr>
              <a:t> </a:t>
            </a:r>
            <a:r>
              <a:rPr lang="en-US" b="0" i="0" u="none" strike="noStrike" cap="none" dirty="0" err="1">
                <a:solidFill>
                  <a:srgbClr val="000000"/>
                </a:solidFill>
              </a:rPr>
              <a:t>текущие</a:t>
            </a:r>
            <a:r>
              <a:rPr lang="en-US" b="0" i="0" u="none" strike="noStrike" cap="none" dirty="0">
                <a:solidFill>
                  <a:srgbClr val="000000"/>
                </a:solidFill>
              </a:rPr>
              <a:t> </a:t>
            </a:r>
            <a:r>
              <a:rPr lang="en-US" b="0" i="0" u="none" strike="noStrike" cap="none" dirty="0" err="1" smtClean="0">
                <a:solidFill>
                  <a:srgbClr val="000000"/>
                </a:solidFill>
              </a:rPr>
              <a:t>доходы</a:t>
            </a:r>
            <a:r>
              <a:rPr lang="en-US" b="0" i="0" u="none" strike="noStrike" cap="none" dirty="0" smtClean="0">
                <a:solidFill>
                  <a:srgbClr val="000000"/>
                </a:solidFill>
              </a:rPr>
              <a:t> </a:t>
            </a:r>
            <a:endParaRPr lang="en-US" b="0" i="0" u="none" strike="noStrike" cap="none" dirty="0">
              <a:solidFill>
                <a:srgbClr val="000000"/>
              </a:solidFill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endParaRPr dirty="0"/>
          </a:p>
        </p:txBody>
      </p:sp>
      <p:sp>
        <p:nvSpPr>
          <p:cNvPr id="177" name="Shape 177"/>
          <p:cNvSpPr/>
          <p:nvPr/>
        </p:nvSpPr>
        <p:spPr>
          <a:xfrm>
            <a:off x="4976900" y="1871925"/>
            <a:ext cx="1542600" cy="6909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 b="0" i="0" u="none" strike="noStrike" cap="none">
                <a:solidFill>
                  <a:srgbClr val="000000"/>
                </a:solidFill>
              </a:rPr>
              <a:t>Определите цель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endParaRPr/>
          </a:p>
        </p:txBody>
      </p:sp>
      <p:sp>
        <p:nvSpPr>
          <p:cNvPr id="178" name="Shape 178"/>
          <p:cNvSpPr/>
          <p:nvPr/>
        </p:nvSpPr>
        <p:spPr>
          <a:xfrm>
            <a:off x="4854025" y="3616271"/>
            <a:ext cx="1745100" cy="5649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r>
              <a:rPr lang="en-US">
                <a:solidFill>
                  <a:schemeClr val="dk1"/>
                </a:solidFill>
              </a:rPr>
              <a:t>Начните копить</a:t>
            </a:r>
            <a:br>
              <a:rPr lang="en-US">
                <a:solidFill>
                  <a:schemeClr val="dk1"/>
                </a:solidFill>
              </a:rPr>
            </a:br>
            <a:r>
              <a:rPr lang="en-US">
                <a:solidFill>
                  <a:schemeClr val="dk1"/>
                </a:solidFill>
              </a:rPr>
              <a:t>на свою цель</a:t>
            </a: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endParaRPr/>
          </a:p>
        </p:txBody>
      </p:sp>
      <p:sp>
        <p:nvSpPr>
          <p:cNvPr id="179" name="Shape 179"/>
          <p:cNvSpPr/>
          <p:nvPr/>
        </p:nvSpPr>
        <p:spPr>
          <a:xfrm>
            <a:off x="3229100" y="1414796"/>
            <a:ext cx="445800" cy="445800"/>
          </a:xfrm>
          <a:prstGeom prst="ellipse">
            <a:avLst/>
          </a:prstGeom>
          <a:solidFill>
            <a:srgbClr val="FDCC59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0" name="Shape 180"/>
          <p:cNvSpPr/>
          <p:nvPr/>
        </p:nvSpPr>
        <p:spPr>
          <a:xfrm>
            <a:off x="3229100" y="1374146"/>
            <a:ext cx="445800" cy="3276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400" i="1">
                <a:latin typeface="Georgia"/>
                <a:ea typeface="Georgia"/>
                <a:cs typeface="Georgia"/>
                <a:sym typeface="Georgia"/>
              </a:rPr>
              <a:t>1</a:t>
            </a:r>
          </a:p>
        </p:txBody>
      </p:sp>
      <p:cxnSp>
        <p:nvCxnSpPr>
          <p:cNvPr id="181" name="Shape 181"/>
          <p:cNvCxnSpPr/>
          <p:nvPr/>
        </p:nvCxnSpPr>
        <p:spPr>
          <a:xfrm>
            <a:off x="3983625" y="1637496"/>
            <a:ext cx="1154700" cy="0"/>
          </a:xfrm>
          <a:prstGeom prst="straightConnector1">
            <a:avLst/>
          </a:prstGeom>
          <a:noFill/>
          <a:ln w="19050" cap="flat" cmpd="sng">
            <a:solidFill>
              <a:srgbClr val="FDCC5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2" name="Shape 182"/>
          <p:cNvCxnSpPr/>
          <p:nvPr/>
        </p:nvCxnSpPr>
        <p:spPr>
          <a:xfrm>
            <a:off x="4011937" y="3312896"/>
            <a:ext cx="1154700" cy="0"/>
          </a:xfrm>
          <a:prstGeom prst="straightConnector1">
            <a:avLst/>
          </a:prstGeom>
          <a:noFill/>
          <a:ln w="19050" cap="flat" cmpd="sng">
            <a:solidFill>
              <a:srgbClr val="FDCC59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3" name="Shape 183"/>
          <p:cNvCxnSpPr/>
          <p:nvPr/>
        </p:nvCxnSpPr>
        <p:spPr>
          <a:xfrm flipH="1">
            <a:off x="3999950" y="2313900"/>
            <a:ext cx="1053000" cy="732000"/>
          </a:xfrm>
          <a:prstGeom prst="straightConnector1">
            <a:avLst/>
          </a:prstGeom>
          <a:noFill/>
          <a:ln w="19050" cap="flat" cmpd="sng">
            <a:solidFill>
              <a:srgbClr val="FDCC59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84" name="Shape 184"/>
          <p:cNvSpPr/>
          <p:nvPr/>
        </p:nvSpPr>
        <p:spPr>
          <a:xfrm>
            <a:off x="5503675" y="1414796"/>
            <a:ext cx="445800" cy="445800"/>
          </a:xfrm>
          <a:prstGeom prst="ellipse">
            <a:avLst/>
          </a:prstGeom>
          <a:solidFill>
            <a:srgbClr val="FDCC59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5" name="Shape 185"/>
          <p:cNvSpPr/>
          <p:nvPr/>
        </p:nvSpPr>
        <p:spPr>
          <a:xfrm>
            <a:off x="5503675" y="1374146"/>
            <a:ext cx="445800" cy="3276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400" i="1">
                <a:latin typeface="Georgia"/>
                <a:ea typeface="Georgia"/>
                <a:cs typeface="Georgia"/>
                <a:sym typeface="Georgia"/>
              </a:rPr>
              <a:t>2</a:t>
            </a:r>
          </a:p>
        </p:txBody>
      </p:sp>
      <p:sp>
        <p:nvSpPr>
          <p:cNvPr id="186" name="Shape 186"/>
          <p:cNvSpPr/>
          <p:nvPr/>
        </p:nvSpPr>
        <p:spPr>
          <a:xfrm>
            <a:off x="3229100" y="3110321"/>
            <a:ext cx="445800" cy="445799"/>
          </a:xfrm>
          <a:prstGeom prst="ellipse">
            <a:avLst/>
          </a:prstGeom>
          <a:solidFill>
            <a:srgbClr val="FDCC59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7" name="Shape 187"/>
          <p:cNvSpPr/>
          <p:nvPr/>
        </p:nvSpPr>
        <p:spPr>
          <a:xfrm>
            <a:off x="3229100" y="3069671"/>
            <a:ext cx="445800" cy="327599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400" i="1">
                <a:latin typeface="Georgia"/>
                <a:ea typeface="Georgia"/>
                <a:cs typeface="Georgia"/>
                <a:sym typeface="Georgia"/>
              </a:rPr>
              <a:t>3</a:t>
            </a:r>
          </a:p>
        </p:txBody>
      </p:sp>
      <p:sp>
        <p:nvSpPr>
          <p:cNvPr id="188" name="Shape 188"/>
          <p:cNvSpPr/>
          <p:nvPr/>
        </p:nvSpPr>
        <p:spPr>
          <a:xfrm>
            <a:off x="5503700" y="3110321"/>
            <a:ext cx="445800" cy="445799"/>
          </a:xfrm>
          <a:prstGeom prst="ellipse">
            <a:avLst/>
          </a:prstGeom>
          <a:solidFill>
            <a:srgbClr val="FDCC59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9" name="Shape 189"/>
          <p:cNvSpPr/>
          <p:nvPr/>
        </p:nvSpPr>
        <p:spPr>
          <a:xfrm>
            <a:off x="5503700" y="3069671"/>
            <a:ext cx="445800" cy="327599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400" i="1">
                <a:latin typeface="Georgia"/>
                <a:ea typeface="Georgia"/>
                <a:cs typeface="Georgia"/>
                <a:sym typeface="Georgia"/>
              </a:rPr>
              <a:t>4</a:t>
            </a:r>
          </a:p>
        </p:txBody>
      </p:sp>
      <p:pic>
        <p:nvPicPr>
          <p:cNvPr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8600" y="461500"/>
            <a:ext cx="1670574" cy="102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Shape 1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78450" y="574199"/>
            <a:ext cx="1233172" cy="3518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s://womplanet.ru/wp-content/uploads/2017/06/time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8" y="2349800"/>
            <a:ext cx="2430432" cy="232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896" y="1296828"/>
            <a:ext cx="802280" cy="575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572" y="1374146"/>
            <a:ext cx="1010823" cy="750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231" y="4105025"/>
            <a:ext cx="1319945" cy="977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398" y="1923005"/>
            <a:ext cx="2128604" cy="197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8" name="Shape 198"/>
          <p:cNvSpPr txBox="1">
            <a:spLocks noGrp="1"/>
          </p:cNvSpPr>
          <p:nvPr>
            <p:ph type="ctrTitle" idx="4294967295"/>
          </p:nvPr>
        </p:nvSpPr>
        <p:spPr>
          <a:xfrm>
            <a:off x="1532401" y="-14350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Как выглядит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личный </a:t>
            </a: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финансовый план</a:t>
            </a: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graphicFrame>
        <p:nvGraphicFramePr>
          <p:cNvPr id="201" name="Shape 201"/>
          <p:cNvGraphicFramePr/>
          <p:nvPr>
            <p:extLst>
              <p:ext uri="{D42A27DB-BD31-4B8C-83A1-F6EECF244321}">
                <p14:modId xmlns:p14="http://schemas.microsoft.com/office/powerpoint/2010/main" val="3254675150"/>
              </p:ext>
            </p:extLst>
          </p:nvPr>
        </p:nvGraphicFramePr>
        <p:xfrm>
          <a:off x="1839275" y="927484"/>
          <a:ext cx="5231475" cy="3891534"/>
        </p:xfrm>
        <a:graphic>
          <a:graphicData uri="http://schemas.openxmlformats.org/drawingml/2006/table">
            <a:tbl>
              <a:tblPr>
                <a:noFill/>
                <a:tableStyleId>{AA0B8C27-202C-41C0-A809-E557C33F3BE0}</a:tableStyleId>
              </a:tblPr>
              <a:tblGrid>
                <a:gridCol w="1102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13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63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92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9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170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66000" marR="66000" marT="72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u="none" strike="noStrike" cap="none" dirty="0" err="1"/>
                        <a:t>Доходы</a:t>
                      </a:r>
                      <a:endParaRPr lang="en-US" sz="1100" b="1" u="none" strike="noStrike" cap="none" dirty="0"/>
                    </a:p>
                  </a:txBody>
                  <a:tcPr marL="72000" marR="66000" marT="7200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u="none" strike="noStrike" cap="none" dirty="0" err="1"/>
                        <a:t>Расходы</a:t>
                      </a:r>
                      <a:endParaRPr lang="en-US" sz="1100" b="1" u="none" strike="noStrike" cap="none" dirty="0"/>
                    </a:p>
                  </a:txBody>
                  <a:tcPr marL="72000" marR="66000" marT="7200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100" b="1" u="none" strike="noStrike" cap="none" dirty="0" err="1"/>
                        <a:t>Баланс</a:t>
                      </a:r>
                      <a:endParaRPr lang="en-US" sz="1100" b="1" u="none" strike="noStrike" cap="none" dirty="0"/>
                    </a:p>
                  </a:txBody>
                  <a:tcPr marL="72000" marR="66000" marT="7200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4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endParaRPr sz="700" u="none" strike="noStrike" cap="none"/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endParaRPr lang="en-US" sz="700" b="1" u="none" strike="noStrike" cap="none" dirty="0">
                        <a:solidFill>
                          <a:srgbClr val="000000"/>
                        </a:solidFill>
                      </a:endParaRPr>
                    </a:p>
                  </a:txBody>
                  <a:tcPr marL="66000" marR="66000" marT="0" marB="3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  <a:tabLst/>
                        <a:defRPr/>
                      </a:pPr>
                      <a:r>
                        <a:rPr lang="ru-RU" sz="800" b="1" u="none" strike="noStrike" cap="none" dirty="0" err="1" smtClean="0"/>
                        <a:t>Доп.доходы</a:t>
                      </a:r>
                      <a:r>
                        <a:rPr lang="ru-RU" sz="800" b="1" u="none" strike="noStrike" cap="none" baseline="0" dirty="0" smtClean="0"/>
                        <a:t> </a:t>
                      </a:r>
                      <a:endParaRPr lang="en-US" sz="700" b="1" u="none" strike="noStrike" cap="none" dirty="0"/>
                    </a:p>
                  </a:txBody>
                  <a:tcPr marL="66000" marR="66000" marT="0" marB="3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endParaRPr lang="en-US" sz="700" b="1" u="none" strike="noStrike" cap="none" dirty="0"/>
                    </a:p>
                  </a:txBody>
                  <a:tcPr marL="66000" marR="66000" marT="0" marB="3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700" b="1" u="none" strike="noStrike" cap="none"/>
                        <a:t>Накопления</a:t>
                      </a:r>
                    </a:p>
                  </a:txBody>
                  <a:tcPr marL="66000" marR="66000" marT="0" marB="3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err="1"/>
                        <a:t>Сентябрь</a:t>
                      </a:r>
                      <a:endParaRPr lang="en-US" sz="1000" u="none" strike="noStrike" cap="none" dirty="0"/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/>
                        <a:t>2</a:t>
                      </a:r>
                      <a:r>
                        <a:rPr lang="ru-RU" sz="1000" u="none" strike="noStrike" cap="none" dirty="0" smtClean="0"/>
                        <a:t>0</a:t>
                      </a:r>
                      <a:r>
                        <a:rPr lang="en-US" sz="1000" u="none" strike="noStrike" cap="none" dirty="0" smtClean="0"/>
                        <a:t> </a:t>
                      </a:r>
                      <a:r>
                        <a:rPr lang="en-US" sz="1000" u="none" strike="noStrike" cap="none" dirty="0"/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/>
                        <a:t>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/>
                        <a:t>1</a:t>
                      </a:r>
                      <a:r>
                        <a:rPr lang="ru-RU" sz="1000" u="none" strike="noStrike" cap="none" dirty="0" smtClean="0"/>
                        <a:t>5</a:t>
                      </a:r>
                      <a:r>
                        <a:rPr lang="en-US" sz="1000" u="none" strike="noStrike" cap="none" dirty="0" smtClean="0"/>
                        <a:t> </a:t>
                      </a:r>
                      <a:r>
                        <a:rPr lang="en-US" sz="1000" u="none" strike="noStrike" cap="none" dirty="0"/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000" u="none" strike="noStrike" cap="none" dirty="0" smtClean="0"/>
                        <a:t>5</a:t>
                      </a:r>
                      <a:r>
                        <a:rPr lang="en-US" sz="1000" u="none" strike="noStrike" cap="none" dirty="0" smtClean="0"/>
                        <a:t> </a:t>
                      </a:r>
                      <a:r>
                        <a:rPr lang="en-US" sz="1000" u="none" strike="noStrike" cap="none" dirty="0"/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/>
                        <a:t>Октябрь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err="1"/>
                        <a:t>Ноябрь</a:t>
                      </a:r>
                      <a:endParaRPr lang="en-US" sz="1000" u="none" strike="noStrike" cap="none" dirty="0"/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err="1"/>
                        <a:t>Декабрь</a:t>
                      </a:r>
                      <a:endParaRPr lang="en-US" sz="1000" u="none" strike="noStrike" cap="none" dirty="0"/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23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/>
                        <a:t>Январь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>
                          <a:solidFill>
                            <a:srgbClr val="000000"/>
                          </a:solidFill>
                        </a:rPr>
                        <a:t>2 000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20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/>
                        <a:t>Февраль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/>
                        <a:t>Март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>
                          <a:solidFill>
                            <a:srgbClr val="000000"/>
                          </a:solidFill>
                        </a:rPr>
                        <a:t>5 000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15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10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3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/>
                        <a:t>Апрель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36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/>
                        <a:t>Май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000" u="none" strike="noStrike" cap="none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r>
                        <a:rPr lang="en-US" sz="1000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000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9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endParaRPr sz="1000" u="none" strike="noStrike" cap="none"/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b="1" u="none" strike="noStrike" cap="none" dirty="0" smtClean="0"/>
                        <a:t>18</a:t>
                      </a:r>
                      <a:r>
                        <a:rPr lang="ru-RU" sz="1000" b="1" u="none" strike="noStrike" cap="none" dirty="0" smtClean="0"/>
                        <a:t>0</a:t>
                      </a:r>
                      <a:r>
                        <a:rPr lang="en-US" sz="1000" b="1" u="none" strike="noStrike" cap="none" dirty="0" smtClean="0"/>
                        <a:t> </a:t>
                      </a:r>
                      <a:r>
                        <a:rPr lang="en-US" sz="1000" b="1" u="none" strike="noStrike" cap="none" dirty="0"/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000" b="1" u="none" strike="noStrike" cap="none"/>
                        <a:t>7 000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endParaRPr sz="1000" u="none" strike="noStrike" cap="none"/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415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300" b="1" u="none" strike="noStrike" cap="none"/>
                        <a:t>Итог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300" b="1" u="none" strike="noStrike" cap="none" dirty="0" smtClean="0"/>
                        <a:t>187 </a:t>
                      </a:r>
                      <a:r>
                        <a:rPr lang="en-US" sz="1300" b="1" u="none" strike="noStrike" cap="none" dirty="0" smtClean="0"/>
                        <a:t>000 </a:t>
                      </a:r>
                      <a:endParaRPr lang="en-US" sz="1300" b="1" u="none" strike="noStrike" cap="none" dirty="0"/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300" b="1" u="none" strike="noStrike" cap="none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r>
                        <a:rPr lang="ru-RU" sz="1300" b="1" u="none" strike="noStrike" cap="none" dirty="0" smtClean="0">
                          <a:solidFill>
                            <a:srgbClr val="000000"/>
                          </a:solidFill>
                        </a:rPr>
                        <a:t>40</a:t>
                      </a:r>
                      <a:r>
                        <a:rPr lang="en-US" sz="1300" b="1" u="none" strike="noStrike" cap="none" dirty="0" smtClean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300" b="1" u="none" strike="noStrike" cap="none" dirty="0">
                          <a:solidFill>
                            <a:srgbClr val="00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-RU" sz="1300" b="1" u="none" strike="noStrike" cap="none" dirty="0" smtClean="0">
                          <a:solidFill>
                            <a:srgbClr val="980000"/>
                          </a:solidFill>
                        </a:rPr>
                        <a:t>47</a:t>
                      </a:r>
                      <a:r>
                        <a:rPr lang="en-US" sz="1300" b="1" u="none" strike="noStrike" cap="none" dirty="0" smtClean="0">
                          <a:solidFill>
                            <a:srgbClr val="980000"/>
                          </a:solidFill>
                        </a:rPr>
                        <a:t> </a:t>
                      </a:r>
                      <a:r>
                        <a:rPr lang="en-US" sz="1300" b="1" u="none" strike="noStrike" cap="none" dirty="0">
                          <a:solidFill>
                            <a:srgbClr val="980000"/>
                          </a:solidFill>
                        </a:rPr>
                        <a:t>000</a:t>
                      </a:r>
                    </a:p>
                  </a:txBody>
                  <a:tcPr marL="66000" marR="66000" marT="66000" marB="660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C7">
                        <a:alpha val="408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pic>
        <p:nvPicPr>
          <p:cNvPr id="8194" name="Picture 2" descr="https://www.firestock.ru/wp-content/uploads/2015/04/Dollarphotoclub_632693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98" y="1923005"/>
            <a:ext cx="1663908" cy="166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833" y="1439377"/>
            <a:ext cx="3183415" cy="3007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7" name="Shape 207"/>
          <p:cNvSpPr txBox="1">
            <a:spLocks noGrp="1"/>
          </p:cNvSpPr>
          <p:nvPr>
            <p:ph type="ctrTitle" idx="4294967295"/>
          </p:nvPr>
        </p:nvSpPr>
        <p:spPr>
          <a:xfrm>
            <a:off x="1532401" y="171950"/>
            <a:ext cx="5737500" cy="11025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Какие финансовые </a:t>
            </a:r>
            <a:r>
              <a:rPr lang="en-US" sz="2000" i="1">
                <a:latin typeface="Georgia"/>
                <a:ea typeface="Georgia"/>
                <a:cs typeface="Georgia"/>
                <a:sym typeface="Georgia"/>
              </a:rPr>
              <a:t>инструменты и услуги </a:t>
            </a:r>
            <a:br>
              <a:rPr lang="en-US" sz="2000" i="1">
                <a:latin typeface="Georgia"/>
                <a:ea typeface="Georgia"/>
                <a:cs typeface="Georgia"/>
                <a:sym typeface="Georgia"/>
              </a:rPr>
            </a:br>
            <a:r>
              <a:rPr lang="en-US" sz="2000" b="1">
                <a:latin typeface="Arial"/>
                <a:ea typeface="Arial"/>
                <a:cs typeface="Arial"/>
                <a:sym typeface="Arial"/>
              </a:rPr>
              <a:t>вы можете использовать</a:t>
            </a: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209" name="Shape 209"/>
          <p:cNvSpPr/>
          <p:nvPr/>
        </p:nvSpPr>
        <p:spPr>
          <a:xfrm>
            <a:off x="476637" y="2068000"/>
            <a:ext cx="3018300" cy="923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/>
              <a:t>Для сохранения и преумножения денег откройте депозитный </a:t>
            </a:r>
            <a:br>
              <a:rPr lang="en-US"/>
            </a:br>
            <a:r>
              <a:rPr lang="en-US"/>
              <a:t>счёт в банке</a:t>
            </a:r>
          </a:p>
        </p:txBody>
      </p:sp>
      <p:sp>
        <p:nvSpPr>
          <p:cNvPr id="210" name="Shape 210"/>
          <p:cNvSpPr/>
          <p:nvPr/>
        </p:nvSpPr>
        <p:spPr>
          <a:xfrm>
            <a:off x="457737" y="3813250"/>
            <a:ext cx="3056100" cy="923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>
                <a:solidFill>
                  <a:srgbClr val="333333"/>
                </a:solidFill>
                <a:highlight>
                  <a:srgbClr val="FFFFFF"/>
                </a:highlight>
              </a:rPr>
              <a:t>Для накопления пенсии заранее заключите договор с НПФ или страховой компанией</a:t>
            </a:r>
          </a:p>
        </p:txBody>
      </p:sp>
      <p:sp>
        <p:nvSpPr>
          <p:cNvPr id="211" name="Shape 211"/>
          <p:cNvSpPr/>
          <p:nvPr/>
        </p:nvSpPr>
        <p:spPr>
          <a:xfrm>
            <a:off x="5650500" y="2068000"/>
            <a:ext cx="3150600" cy="923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r>
              <a:rPr lang="en-US"/>
              <a:t>Для защиты здоровья </a:t>
            </a:r>
            <a:br>
              <a:rPr lang="en-US"/>
            </a:br>
            <a:r>
              <a:rPr lang="en-US"/>
              <a:t>и имущества оформите страховку</a:t>
            </a:r>
          </a:p>
        </p:txBody>
      </p:sp>
      <p:pic>
        <p:nvPicPr>
          <p:cNvPr id="212" name="Shape 2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37637" y="1330673"/>
            <a:ext cx="696300" cy="69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Shape 2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37637" y="3045762"/>
            <a:ext cx="696300" cy="69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Shape 2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00300" y="1353322"/>
            <a:ext cx="651000" cy="65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Shape 2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77650" y="2893362"/>
            <a:ext cx="696300" cy="69630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Shape 216"/>
          <p:cNvSpPr/>
          <p:nvPr/>
        </p:nvSpPr>
        <p:spPr>
          <a:xfrm>
            <a:off x="5650500" y="3617550"/>
            <a:ext cx="3150600" cy="923100"/>
          </a:xfrm>
          <a:prstGeom prst="rect">
            <a:avLst/>
          </a:prstGeom>
          <a:noFill/>
          <a:ln>
            <a:noFill/>
          </a:ln>
        </p:spPr>
        <p:txBody>
          <a:bodyPr lIns="45700" tIns="45700" rIns="45700" bIns="45700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Font typeface="Arial"/>
              <a:buNone/>
            </a:pPr>
            <a:r>
              <a:rPr lang="en-US" dirty="0" err="1">
                <a:solidFill>
                  <a:srgbClr val="333333"/>
                </a:solidFill>
                <a:highlight>
                  <a:srgbClr val="FFFFFF"/>
                </a:highlight>
              </a:rPr>
              <a:t>Для</a:t>
            </a:r>
            <a:r>
              <a:rPr lang="en-US" dirty="0">
                <a:solidFill>
                  <a:srgbClr val="333333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333333"/>
                </a:solidFill>
                <a:highlight>
                  <a:srgbClr val="FFFFFF"/>
                </a:highlight>
              </a:rPr>
              <a:t>получения</a:t>
            </a:r>
            <a:r>
              <a:rPr lang="en-US" dirty="0">
                <a:solidFill>
                  <a:srgbClr val="333333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333333"/>
                </a:solidFill>
                <a:highlight>
                  <a:srgbClr val="FFFFFF"/>
                </a:highlight>
              </a:rPr>
              <a:t>дополнительного</a:t>
            </a:r>
            <a:r>
              <a:rPr lang="en-US" dirty="0">
                <a:solidFill>
                  <a:srgbClr val="333333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333333"/>
                </a:solidFill>
                <a:highlight>
                  <a:srgbClr val="FFFFFF"/>
                </a:highlight>
              </a:rPr>
              <a:t>дохода</a:t>
            </a:r>
            <a:r>
              <a:rPr lang="en-US" dirty="0">
                <a:solidFill>
                  <a:srgbClr val="333333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333333"/>
                </a:solidFill>
                <a:highlight>
                  <a:srgbClr val="FFFFFF"/>
                </a:highlight>
              </a:rPr>
              <a:t>инвестируйте</a:t>
            </a:r>
            <a:r>
              <a:rPr lang="en-US" dirty="0">
                <a:solidFill>
                  <a:srgbClr val="333333"/>
                </a:solidFill>
                <a:highlight>
                  <a:srgbClr val="FFFFFF"/>
                </a:highlight>
              </a:rPr>
              <a:t/>
            </a:r>
            <a:br>
              <a:rPr lang="en-US" dirty="0">
                <a:solidFill>
                  <a:srgbClr val="333333"/>
                </a:solidFill>
                <a:highlight>
                  <a:srgbClr val="FFFFFF"/>
                </a:highlight>
              </a:rPr>
            </a:br>
            <a:r>
              <a:rPr lang="en-US" dirty="0">
                <a:solidFill>
                  <a:srgbClr val="333333"/>
                </a:solidFill>
                <a:highlight>
                  <a:srgbClr val="FFFFFF"/>
                </a:highlight>
              </a:rPr>
              <a:t>в </a:t>
            </a:r>
            <a:r>
              <a:rPr lang="en-US" dirty="0" err="1">
                <a:solidFill>
                  <a:srgbClr val="333333"/>
                </a:solidFill>
                <a:highlight>
                  <a:srgbClr val="FFFFFF"/>
                </a:highlight>
              </a:rPr>
              <a:t>ценные</a:t>
            </a:r>
            <a:r>
              <a:rPr lang="en-US" dirty="0">
                <a:solidFill>
                  <a:srgbClr val="333333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333333"/>
                </a:solidFill>
                <a:highlight>
                  <a:srgbClr val="FFFFFF"/>
                </a:highlight>
              </a:rPr>
              <a:t>бумаги</a:t>
            </a:r>
            <a:endParaRPr lang="en-US" dirty="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lvl="0" algn="ctr" rtl="0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Font typeface="Arial"/>
              <a:buNone/>
            </a:pPr>
            <a:endParaRPr dirty="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lvl="0" algn="ctr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dirty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1933</Words>
  <Application>Microsoft Office PowerPoint</Application>
  <PresentationFormat>Экран (16:9)</PresentationFormat>
  <Paragraphs>270</Paragraphs>
  <Slides>22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Презентация PowerPoint</vt:lpstr>
      <vt:lpstr>Вы узнаете, как:</vt:lpstr>
      <vt:lpstr>Что отличает финансово грамотного человека?</vt:lpstr>
      <vt:lpstr>Из чего состоит финансовый успех?</vt:lpstr>
      <vt:lpstr>Как распоряжаться деньгами?</vt:lpstr>
      <vt:lpstr>Как меняются наши цели?</vt:lpstr>
      <vt:lpstr>Как добиться цели?</vt:lpstr>
      <vt:lpstr>Как выглядит личный финансовый план?</vt:lpstr>
      <vt:lpstr>Какие финансовые инструменты и услуги  вы можете использовать?</vt:lpstr>
      <vt:lpstr>Для чего нам нужны банки?</vt:lpstr>
      <vt:lpstr>Для чего нам нужны страховые компании?</vt:lpstr>
      <vt:lpstr>Из чего формируются наши пенсионные накопления?</vt:lpstr>
      <vt:lpstr>Как накопления влияют на нашу жизнь в старости?</vt:lpstr>
      <vt:lpstr>Как получить дополнительный доход  с помощью инвестиций?</vt:lpstr>
      <vt:lpstr>Как не потерять свои деньги?</vt:lpstr>
      <vt:lpstr>Как избежать финансовых ошибок?</vt:lpstr>
      <vt:lpstr>Стоит обходить стороной</vt:lpstr>
      <vt:lpstr>Примеры нарушения ваших прав</vt:lpstr>
      <vt:lpstr>Что делать, если ваши права были нарушены? </vt:lpstr>
      <vt:lpstr>Источники информации</vt:lpstr>
      <vt:lpstr>Чтобы стать успешным и достичь финансовых целей, необходимо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37</cp:revision>
  <cp:lastPrinted>2021-10-17T12:20:34Z</cp:lastPrinted>
  <dcterms:modified xsi:type="dcterms:W3CDTF">2021-10-17T12:29:27Z</dcterms:modified>
</cp:coreProperties>
</file>